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6" r:id="rId3"/>
    <p:sldId id="257" r:id="rId4"/>
    <p:sldId id="258" r:id="rId5"/>
    <p:sldId id="259" r:id="rId6"/>
    <p:sldId id="260" r:id="rId7"/>
    <p:sldId id="261" r:id="rId8"/>
    <p:sldId id="269" r:id="rId9"/>
    <p:sldId id="262" r:id="rId10"/>
    <p:sldId id="270" r:id="rId11"/>
    <p:sldId id="263" r:id="rId12"/>
    <p:sldId id="271" r:id="rId13"/>
    <p:sldId id="264" r:id="rId14"/>
    <p:sldId id="265" r:id="rId15"/>
    <p:sldId id="286" r:id="rId16"/>
    <p:sldId id="287" r:id="rId17"/>
    <p:sldId id="288" r:id="rId18"/>
    <p:sldId id="284" r:id="rId19"/>
    <p:sldId id="266" r:id="rId20"/>
    <p:sldId id="267" r:id="rId21"/>
    <p:sldId id="289" r:id="rId22"/>
    <p:sldId id="294" r:id="rId23"/>
    <p:sldId id="268" r:id="rId24"/>
    <p:sldId id="272" r:id="rId25"/>
    <p:sldId id="276" r:id="rId26"/>
    <p:sldId id="290" r:id="rId27"/>
    <p:sldId id="291" r:id="rId28"/>
    <p:sldId id="292" r:id="rId29"/>
    <p:sldId id="279" r:id="rId30"/>
    <p:sldId id="273" r:id="rId31"/>
    <p:sldId id="274" r:id="rId32"/>
    <p:sldId id="293"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9D836C-BE38-4B95-B49E-FA87640991A9}"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it-IT"/>
        </a:p>
      </dgm:t>
    </dgm:pt>
    <dgm:pt modelId="{7F7E5482-A8AE-48D9-BAFA-B2C3A74F4309}">
      <dgm:prSet phldrT="[Testo]" custT="1"/>
      <dgm:spPr/>
      <dgm:t>
        <a:bodyPr/>
        <a:lstStyle/>
        <a:p>
          <a:r>
            <a:rPr lang="it-IT" sz="1800" dirty="0"/>
            <a:t>Increased migration speed</a:t>
          </a:r>
        </a:p>
      </dgm:t>
    </dgm:pt>
    <dgm:pt modelId="{A29050EC-879E-47E1-A817-181411ACA9F0}" type="parTrans" cxnId="{9AB95BC5-B5C7-4D0E-A603-36C06735FF90}">
      <dgm:prSet/>
      <dgm:spPr/>
      <dgm:t>
        <a:bodyPr/>
        <a:lstStyle/>
        <a:p>
          <a:endParaRPr lang="it-IT"/>
        </a:p>
      </dgm:t>
    </dgm:pt>
    <dgm:pt modelId="{F5271C09-E66C-4292-AC6A-C1135A012159}" type="sibTrans" cxnId="{9AB95BC5-B5C7-4D0E-A603-36C06735FF90}">
      <dgm:prSet/>
      <dgm:spPr/>
      <dgm:t>
        <a:bodyPr/>
        <a:lstStyle/>
        <a:p>
          <a:endParaRPr lang="it-IT"/>
        </a:p>
      </dgm:t>
    </dgm:pt>
    <dgm:pt modelId="{699095BA-6ED6-4042-8E30-1C8F2BC42F0F}">
      <dgm:prSet phldrT="[Testo]" custT="1"/>
      <dgm:spPr/>
      <dgm:t>
        <a:bodyPr/>
        <a:lstStyle/>
        <a:p>
          <a:r>
            <a:rPr lang="en-US" sz="1800" dirty="0"/>
            <a:t>Environmental conditions not yet suitable for the reproduction and survival of species</a:t>
          </a:r>
          <a:endParaRPr lang="it-IT" sz="1800" dirty="0"/>
        </a:p>
      </dgm:t>
    </dgm:pt>
    <dgm:pt modelId="{ACB1915F-3E05-425B-975E-FDDE4B8D1EE3}" type="parTrans" cxnId="{D0DB7032-5A9E-4CB2-A972-9BB3FC8E76D6}">
      <dgm:prSet/>
      <dgm:spPr/>
      <dgm:t>
        <a:bodyPr/>
        <a:lstStyle/>
        <a:p>
          <a:endParaRPr lang="it-IT"/>
        </a:p>
      </dgm:t>
    </dgm:pt>
    <dgm:pt modelId="{FBECD1FE-B371-4176-9DB0-DB7284B6B18C}" type="sibTrans" cxnId="{D0DB7032-5A9E-4CB2-A972-9BB3FC8E76D6}">
      <dgm:prSet/>
      <dgm:spPr/>
      <dgm:t>
        <a:bodyPr/>
        <a:lstStyle/>
        <a:p>
          <a:endParaRPr lang="it-IT"/>
        </a:p>
      </dgm:t>
    </dgm:pt>
    <dgm:pt modelId="{A2324E86-AF28-4AA6-B9D1-9575FD1C8465}">
      <dgm:prSet phldrT="[Testo]" custT="1"/>
      <dgm:spPr/>
      <dgm:t>
        <a:bodyPr/>
        <a:lstStyle/>
        <a:p>
          <a:r>
            <a:rPr lang="it-IT" sz="1800" dirty="0"/>
            <a:t>Change in species phenology</a:t>
          </a:r>
        </a:p>
      </dgm:t>
    </dgm:pt>
    <dgm:pt modelId="{4E27FD66-E3E4-41F9-B011-9D87CF683EB5}" type="parTrans" cxnId="{A5203708-A510-40A5-8E15-BAABF6845F6D}">
      <dgm:prSet/>
      <dgm:spPr/>
      <dgm:t>
        <a:bodyPr/>
        <a:lstStyle/>
        <a:p>
          <a:endParaRPr lang="it-IT"/>
        </a:p>
      </dgm:t>
    </dgm:pt>
    <dgm:pt modelId="{034BC8F7-FB0C-48C9-8F0C-F78371A8D321}" type="sibTrans" cxnId="{A5203708-A510-40A5-8E15-BAABF6845F6D}">
      <dgm:prSet/>
      <dgm:spPr/>
      <dgm:t>
        <a:bodyPr/>
        <a:lstStyle/>
        <a:p>
          <a:endParaRPr lang="it-IT"/>
        </a:p>
      </dgm:t>
    </dgm:pt>
    <dgm:pt modelId="{044EDB3B-E113-41BA-A7A6-B18FD2853159}">
      <dgm:prSet phldrT="[Testo]" custT="1"/>
      <dgm:spPr/>
      <dgm:t>
        <a:bodyPr/>
        <a:lstStyle/>
        <a:p>
          <a:r>
            <a:rPr lang="it-IT" sz="1800" dirty="0"/>
            <a:t>Decrease in fitness</a:t>
          </a:r>
        </a:p>
      </dgm:t>
    </dgm:pt>
    <dgm:pt modelId="{7722C808-3B20-4CE0-B2F8-286C92457B89}" type="parTrans" cxnId="{A5EB09EE-E1A8-4770-8961-D81E0C3BF167}">
      <dgm:prSet/>
      <dgm:spPr/>
      <dgm:t>
        <a:bodyPr/>
        <a:lstStyle/>
        <a:p>
          <a:endParaRPr lang="it-IT"/>
        </a:p>
      </dgm:t>
    </dgm:pt>
    <dgm:pt modelId="{CB145A18-F775-47D3-BC67-EB130A33BB79}" type="sibTrans" cxnId="{A5EB09EE-E1A8-4770-8961-D81E0C3BF167}">
      <dgm:prSet/>
      <dgm:spPr/>
      <dgm:t>
        <a:bodyPr/>
        <a:lstStyle/>
        <a:p>
          <a:endParaRPr lang="it-IT"/>
        </a:p>
      </dgm:t>
    </dgm:pt>
    <dgm:pt modelId="{9F3AEA8B-7626-4936-862A-C5A8A108F2B2}">
      <dgm:prSet phldrT="[Testo]" custT="1"/>
      <dgm:spPr/>
      <dgm:t>
        <a:bodyPr/>
        <a:lstStyle/>
        <a:p>
          <a:r>
            <a:rPr lang="en-US" sz="1800" dirty="0"/>
            <a:t>Change in the structure, health and functioning of ecosystems</a:t>
          </a:r>
          <a:endParaRPr lang="it-IT" sz="1800" dirty="0"/>
        </a:p>
      </dgm:t>
    </dgm:pt>
    <dgm:pt modelId="{DA7B5CBB-0D4B-4C4B-8979-9F8DA6D93A94}" type="parTrans" cxnId="{E258A192-D359-4820-89BA-9F8AF2312EC3}">
      <dgm:prSet/>
      <dgm:spPr/>
      <dgm:t>
        <a:bodyPr/>
        <a:lstStyle/>
        <a:p>
          <a:endParaRPr lang="it-IT"/>
        </a:p>
      </dgm:t>
    </dgm:pt>
    <dgm:pt modelId="{619339F3-7C2B-42BB-95DC-746ED1EC0EF2}" type="sibTrans" cxnId="{E258A192-D359-4820-89BA-9F8AF2312EC3}">
      <dgm:prSet/>
      <dgm:spPr/>
      <dgm:t>
        <a:bodyPr/>
        <a:lstStyle/>
        <a:p>
          <a:endParaRPr lang="it-IT"/>
        </a:p>
      </dgm:t>
    </dgm:pt>
    <dgm:pt modelId="{745EB26C-3E10-4401-85B7-0144FF12561F}" type="pres">
      <dgm:prSet presAssocID="{859D836C-BE38-4B95-B49E-FA87640991A9}" presName="Name0" presStyleCnt="0">
        <dgm:presLayoutVars>
          <dgm:dir/>
          <dgm:resizeHandles/>
        </dgm:presLayoutVars>
      </dgm:prSet>
      <dgm:spPr/>
    </dgm:pt>
    <dgm:pt modelId="{80CD82A0-F5B4-48B5-9A72-33ED03368583}" type="pres">
      <dgm:prSet presAssocID="{7F7E5482-A8AE-48D9-BAFA-B2C3A74F4309}" presName="compNode" presStyleCnt="0"/>
      <dgm:spPr/>
    </dgm:pt>
    <dgm:pt modelId="{EC9BF324-E84B-46CB-9A67-34A1D878BD38}" type="pres">
      <dgm:prSet presAssocID="{7F7E5482-A8AE-48D9-BAFA-B2C3A74F4309}" presName="dummyConnPt" presStyleCnt="0"/>
      <dgm:spPr/>
    </dgm:pt>
    <dgm:pt modelId="{293841FF-8D14-4423-8A6A-2E06EB32CA5A}" type="pres">
      <dgm:prSet presAssocID="{7F7E5482-A8AE-48D9-BAFA-B2C3A74F4309}" presName="node" presStyleLbl="node1" presStyleIdx="0" presStyleCnt="5" custLinFactNeighborX="981" custLinFactNeighborY="0">
        <dgm:presLayoutVars>
          <dgm:bulletEnabled val="1"/>
        </dgm:presLayoutVars>
      </dgm:prSet>
      <dgm:spPr/>
    </dgm:pt>
    <dgm:pt modelId="{78D7293E-83D2-4D93-A34E-6307AB02944D}" type="pres">
      <dgm:prSet presAssocID="{F5271C09-E66C-4292-AC6A-C1135A012159}" presName="sibTrans" presStyleLbl="bgSibTrans2D1" presStyleIdx="0" presStyleCnt="4" custLinFactNeighborX="17046"/>
      <dgm:spPr/>
    </dgm:pt>
    <dgm:pt modelId="{F685B0F1-8EBC-4934-9F00-34F2C52AB9D8}" type="pres">
      <dgm:prSet presAssocID="{699095BA-6ED6-4042-8E30-1C8F2BC42F0F}" presName="compNode" presStyleCnt="0"/>
      <dgm:spPr/>
    </dgm:pt>
    <dgm:pt modelId="{8CF69730-9F91-4B79-957A-33FD32E696C2}" type="pres">
      <dgm:prSet presAssocID="{699095BA-6ED6-4042-8E30-1C8F2BC42F0F}" presName="dummyConnPt" presStyleCnt="0"/>
      <dgm:spPr/>
    </dgm:pt>
    <dgm:pt modelId="{8C19FBE9-93D3-4FCB-A131-3849DC1DD0F7}" type="pres">
      <dgm:prSet presAssocID="{699095BA-6ED6-4042-8E30-1C8F2BC42F0F}" presName="node" presStyleLbl="node1" presStyleIdx="1" presStyleCnt="5" custScaleX="174779" custScaleY="132189" custLinFactY="24312" custLinFactNeighborX="-75" custLinFactNeighborY="100000">
        <dgm:presLayoutVars>
          <dgm:bulletEnabled val="1"/>
        </dgm:presLayoutVars>
      </dgm:prSet>
      <dgm:spPr/>
    </dgm:pt>
    <dgm:pt modelId="{3B4CF88D-801B-4503-A2E5-CC73521E03AF}" type="pres">
      <dgm:prSet presAssocID="{FBECD1FE-B371-4176-9DB0-DB7284B6B18C}" presName="sibTrans" presStyleLbl="bgSibTrans2D1" presStyleIdx="1" presStyleCnt="4" custLinFactY="6877" custLinFactNeighborX="32130" custLinFactNeighborY="100000"/>
      <dgm:spPr/>
    </dgm:pt>
    <dgm:pt modelId="{DB7E9E36-C5B5-4A65-B7C0-ECEAE7F6D9E3}" type="pres">
      <dgm:prSet presAssocID="{A2324E86-AF28-4AA6-B9D1-9575FD1C8465}" presName="compNode" presStyleCnt="0"/>
      <dgm:spPr/>
    </dgm:pt>
    <dgm:pt modelId="{316E6D9A-1A44-438C-97C1-0D95396FF903}" type="pres">
      <dgm:prSet presAssocID="{A2324E86-AF28-4AA6-B9D1-9575FD1C8465}" presName="dummyConnPt" presStyleCnt="0"/>
      <dgm:spPr/>
    </dgm:pt>
    <dgm:pt modelId="{FF1D2554-3849-4119-8C87-DB0714C3865C}" type="pres">
      <dgm:prSet presAssocID="{A2324E86-AF28-4AA6-B9D1-9575FD1C8465}" presName="node" presStyleLbl="node1" presStyleIdx="2" presStyleCnt="5" custScaleX="127456" custLinFactY="-60314" custLinFactNeighborX="-823" custLinFactNeighborY="-100000">
        <dgm:presLayoutVars>
          <dgm:bulletEnabled val="1"/>
        </dgm:presLayoutVars>
      </dgm:prSet>
      <dgm:spPr/>
    </dgm:pt>
    <dgm:pt modelId="{2A9F1E5E-4ED3-4213-AA30-78B4ABCA3853}" type="pres">
      <dgm:prSet presAssocID="{034BC8F7-FB0C-48C9-8F0C-F78371A8D321}" presName="sibTrans" presStyleLbl="bgSibTrans2D1" presStyleIdx="2" presStyleCnt="4" custAng="20101305" custFlipVert="1" custFlipHor="1" custScaleX="28712" custLinFactY="301101" custLinFactNeighborX="21149" custLinFactNeighborY="400000"/>
      <dgm:spPr/>
    </dgm:pt>
    <dgm:pt modelId="{4DE21B28-BF79-4AC3-BA9C-3D15D09928B7}" type="pres">
      <dgm:prSet presAssocID="{044EDB3B-E113-41BA-A7A6-B18FD2853159}" presName="compNode" presStyleCnt="0"/>
      <dgm:spPr/>
    </dgm:pt>
    <dgm:pt modelId="{9AE9C1E3-CF46-4CB1-9ACC-55C5ECD4A13F}" type="pres">
      <dgm:prSet presAssocID="{044EDB3B-E113-41BA-A7A6-B18FD2853159}" presName="dummyConnPt" presStyleCnt="0"/>
      <dgm:spPr/>
    </dgm:pt>
    <dgm:pt modelId="{D917D0A0-E36E-4F31-98B9-AE1035DB7417}" type="pres">
      <dgm:prSet presAssocID="{044EDB3B-E113-41BA-A7A6-B18FD2853159}" presName="node" presStyleLbl="node1" presStyleIdx="3" presStyleCnt="5" custScaleX="136455" custLinFactNeighborX="981" custLinFactNeighborY="0">
        <dgm:presLayoutVars>
          <dgm:bulletEnabled val="1"/>
        </dgm:presLayoutVars>
      </dgm:prSet>
      <dgm:spPr/>
    </dgm:pt>
    <dgm:pt modelId="{50771719-1C24-4966-B7D9-96EB89C225B1}" type="pres">
      <dgm:prSet presAssocID="{CB145A18-F775-47D3-BC67-EB130A33BB79}" presName="sibTrans" presStyleLbl="bgSibTrans2D1" presStyleIdx="3" presStyleCnt="4"/>
      <dgm:spPr/>
    </dgm:pt>
    <dgm:pt modelId="{EE8A19AB-4E94-49BB-A2C6-D63CCEAF15A7}" type="pres">
      <dgm:prSet presAssocID="{9F3AEA8B-7626-4936-862A-C5A8A108F2B2}" presName="compNode" presStyleCnt="0"/>
      <dgm:spPr/>
    </dgm:pt>
    <dgm:pt modelId="{F4787CFD-A312-4510-9016-7342A4C3E2BC}" type="pres">
      <dgm:prSet presAssocID="{9F3AEA8B-7626-4936-862A-C5A8A108F2B2}" presName="dummyConnPt" presStyleCnt="0"/>
      <dgm:spPr/>
    </dgm:pt>
    <dgm:pt modelId="{FD40A39B-35AC-4AC7-9198-613BA45E8B43}" type="pres">
      <dgm:prSet presAssocID="{9F3AEA8B-7626-4936-862A-C5A8A108F2B2}" presName="node" presStyleLbl="node1" presStyleIdx="4" presStyleCnt="5" custScaleX="169703" custScaleY="122994" custLinFactNeighborX="981" custLinFactNeighborY="0">
        <dgm:presLayoutVars>
          <dgm:bulletEnabled val="1"/>
        </dgm:presLayoutVars>
      </dgm:prSet>
      <dgm:spPr/>
    </dgm:pt>
  </dgm:ptLst>
  <dgm:cxnLst>
    <dgm:cxn modelId="{DED14804-C288-4BA6-A620-38E4C66FAF6B}" type="presOf" srcId="{A2324E86-AF28-4AA6-B9D1-9575FD1C8465}" destId="{FF1D2554-3849-4119-8C87-DB0714C3865C}" srcOrd="0" destOrd="0" presId="urn:microsoft.com/office/officeart/2005/8/layout/bProcess4"/>
    <dgm:cxn modelId="{A5203708-A510-40A5-8E15-BAABF6845F6D}" srcId="{859D836C-BE38-4B95-B49E-FA87640991A9}" destId="{A2324E86-AF28-4AA6-B9D1-9575FD1C8465}" srcOrd="2" destOrd="0" parTransId="{4E27FD66-E3E4-41F9-B011-9D87CF683EB5}" sibTransId="{034BC8F7-FB0C-48C9-8F0C-F78371A8D321}"/>
    <dgm:cxn modelId="{AAF1C22B-EF2C-4F87-ABC3-92BDB219C69E}" type="presOf" srcId="{9F3AEA8B-7626-4936-862A-C5A8A108F2B2}" destId="{FD40A39B-35AC-4AC7-9198-613BA45E8B43}" srcOrd="0" destOrd="0" presId="urn:microsoft.com/office/officeart/2005/8/layout/bProcess4"/>
    <dgm:cxn modelId="{D0DB7032-5A9E-4CB2-A972-9BB3FC8E76D6}" srcId="{859D836C-BE38-4B95-B49E-FA87640991A9}" destId="{699095BA-6ED6-4042-8E30-1C8F2BC42F0F}" srcOrd="1" destOrd="0" parTransId="{ACB1915F-3E05-425B-975E-FDDE4B8D1EE3}" sibTransId="{FBECD1FE-B371-4176-9DB0-DB7284B6B18C}"/>
    <dgm:cxn modelId="{08F12C5F-7FAE-4043-8873-F274D14404C5}" type="presOf" srcId="{FBECD1FE-B371-4176-9DB0-DB7284B6B18C}" destId="{3B4CF88D-801B-4503-A2E5-CC73521E03AF}" srcOrd="0" destOrd="0" presId="urn:microsoft.com/office/officeart/2005/8/layout/bProcess4"/>
    <dgm:cxn modelId="{2EF35444-7F63-4F82-88CA-EC551696F7C8}" type="presOf" srcId="{859D836C-BE38-4B95-B49E-FA87640991A9}" destId="{745EB26C-3E10-4401-85B7-0144FF12561F}" srcOrd="0" destOrd="0" presId="urn:microsoft.com/office/officeart/2005/8/layout/bProcess4"/>
    <dgm:cxn modelId="{BE349967-0AAE-4698-A22F-A9BF01A3EE90}" type="presOf" srcId="{044EDB3B-E113-41BA-A7A6-B18FD2853159}" destId="{D917D0A0-E36E-4F31-98B9-AE1035DB7417}" srcOrd="0" destOrd="0" presId="urn:microsoft.com/office/officeart/2005/8/layout/bProcess4"/>
    <dgm:cxn modelId="{AF7A0858-7384-45E8-B929-A0EB17EA0445}" type="presOf" srcId="{7F7E5482-A8AE-48D9-BAFA-B2C3A74F4309}" destId="{293841FF-8D14-4423-8A6A-2E06EB32CA5A}" srcOrd="0" destOrd="0" presId="urn:microsoft.com/office/officeart/2005/8/layout/bProcess4"/>
    <dgm:cxn modelId="{2E99618C-7BB8-45E8-86C6-EF362FEA4F7A}" type="presOf" srcId="{F5271C09-E66C-4292-AC6A-C1135A012159}" destId="{78D7293E-83D2-4D93-A34E-6307AB02944D}" srcOrd="0" destOrd="0" presId="urn:microsoft.com/office/officeart/2005/8/layout/bProcess4"/>
    <dgm:cxn modelId="{E258A192-D359-4820-89BA-9F8AF2312EC3}" srcId="{859D836C-BE38-4B95-B49E-FA87640991A9}" destId="{9F3AEA8B-7626-4936-862A-C5A8A108F2B2}" srcOrd="4" destOrd="0" parTransId="{DA7B5CBB-0D4B-4C4B-8979-9F8DA6D93A94}" sibTransId="{619339F3-7C2B-42BB-95DC-746ED1EC0EF2}"/>
    <dgm:cxn modelId="{BFC199A3-0D7B-4180-BFF8-AF30952A49C6}" type="presOf" srcId="{CB145A18-F775-47D3-BC67-EB130A33BB79}" destId="{50771719-1C24-4966-B7D9-96EB89C225B1}" srcOrd="0" destOrd="0" presId="urn:microsoft.com/office/officeart/2005/8/layout/bProcess4"/>
    <dgm:cxn modelId="{494802A6-433C-4F79-A798-32B25D2B8045}" type="presOf" srcId="{699095BA-6ED6-4042-8E30-1C8F2BC42F0F}" destId="{8C19FBE9-93D3-4FCB-A131-3849DC1DD0F7}" srcOrd="0" destOrd="0" presId="urn:microsoft.com/office/officeart/2005/8/layout/bProcess4"/>
    <dgm:cxn modelId="{9AB95BC5-B5C7-4D0E-A603-36C06735FF90}" srcId="{859D836C-BE38-4B95-B49E-FA87640991A9}" destId="{7F7E5482-A8AE-48D9-BAFA-B2C3A74F4309}" srcOrd="0" destOrd="0" parTransId="{A29050EC-879E-47E1-A817-181411ACA9F0}" sibTransId="{F5271C09-E66C-4292-AC6A-C1135A012159}"/>
    <dgm:cxn modelId="{A5EB09EE-E1A8-4770-8961-D81E0C3BF167}" srcId="{859D836C-BE38-4B95-B49E-FA87640991A9}" destId="{044EDB3B-E113-41BA-A7A6-B18FD2853159}" srcOrd="3" destOrd="0" parTransId="{7722C808-3B20-4CE0-B2F8-286C92457B89}" sibTransId="{CB145A18-F775-47D3-BC67-EB130A33BB79}"/>
    <dgm:cxn modelId="{337F21F1-802C-4CEB-85E7-3D675BC9E639}" type="presOf" srcId="{034BC8F7-FB0C-48C9-8F0C-F78371A8D321}" destId="{2A9F1E5E-4ED3-4213-AA30-78B4ABCA3853}" srcOrd="0" destOrd="0" presId="urn:microsoft.com/office/officeart/2005/8/layout/bProcess4"/>
    <dgm:cxn modelId="{97494124-D13A-4E0C-AAF0-7AC3ECE7E33B}" type="presParOf" srcId="{745EB26C-3E10-4401-85B7-0144FF12561F}" destId="{80CD82A0-F5B4-48B5-9A72-33ED03368583}" srcOrd="0" destOrd="0" presId="urn:microsoft.com/office/officeart/2005/8/layout/bProcess4"/>
    <dgm:cxn modelId="{31B2A983-3C8A-4260-B9C0-31D8D163D897}" type="presParOf" srcId="{80CD82A0-F5B4-48B5-9A72-33ED03368583}" destId="{EC9BF324-E84B-46CB-9A67-34A1D878BD38}" srcOrd="0" destOrd="0" presId="urn:microsoft.com/office/officeart/2005/8/layout/bProcess4"/>
    <dgm:cxn modelId="{C67DDE65-B36F-433F-BD6A-A1C6EC0FDBE8}" type="presParOf" srcId="{80CD82A0-F5B4-48B5-9A72-33ED03368583}" destId="{293841FF-8D14-4423-8A6A-2E06EB32CA5A}" srcOrd="1" destOrd="0" presId="urn:microsoft.com/office/officeart/2005/8/layout/bProcess4"/>
    <dgm:cxn modelId="{E0ABF2D9-07BA-410C-A8F9-6E2F127DB0B3}" type="presParOf" srcId="{745EB26C-3E10-4401-85B7-0144FF12561F}" destId="{78D7293E-83D2-4D93-A34E-6307AB02944D}" srcOrd="1" destOrd="0" presId="urn:microsoft.com/office/officeart/2005/8/layout/bProcess4"/>
    <dgm:cxn modelId="{AD030614-5D6F-444B-9B34-AEFE2D96CA9E}" type="presParOf" srcId="{745EB26C-3E10-4401-85B7-0144FF12561F}" destId="{F685B0F1-8EBC-4934-9F00-34F2C52AB9D8}" srcOrd="2" destOrd="0" presId="urn:microsoft.com/office/officeart/2005/8/layout/bProcess4"/>
    <dgm:cxn modelId="{BD78D230-921B-44E0-91F6-68E58AB03ADD}" type="presParOf" srcId="{F685B0F1-8EBC-4934-9F00-34F2C52AB9D8}" destId="{8CF69730-9F91-4B79-957A-33FD32E696C2}" srcOrd="0" destOrd="0" presId="urn:microsoft.com/office/officeart/2005/8/layout/bProcess4"/>
    <dgm:cxn modelId="{B7A1EAD8-7E29-4169-9E7F-8E4EECAE7041}" type="presParOf" srcId="{F685B0F1-8EBC-4934-9F00-34F2C52AB9D8}" destId="{8C19FBE9-93D3-4FCB-A131-3849DC1DD0F7}" srcOrd="1" destOrd="0" presId="urn:microsoft.com/office/officeart/2005/8/layout/bProcess4"/>
    <dgm:cxn modelId="{1584E251-7AD4-473A-8633-432421CF1939}" type="presParOf" srcId="{745EB26C-3E10-4401-85B7-0144FF12561F}" destId="{3B4CF88D-801B-4503-A2E5-CC73521E03AF}" srcOrd="3" destOrd="0" presId="urn:microsoft.com/office/officeart/2005/8/layout/bProcess4"/>
    <dgm:cxn modelId="{4B8C1F6B-8B63-4E76-A1F4-E04306CD20CA}" type="presParOf" srcId="{745EB26C-3E10-4401-85B7-0144FF12561F}" destId="{DB7E9E36-C5B5-4A65-B7C0-ECEAE7F6D9E3}" srcOrd="4" destOrd="0" presId="urn:microsoft.com/office/officeart/2005/8/layout/bProcess4"/>
    <dgm:cxn modelId="{31092C7D-FA81-4FE8-961A-6621D8C34C43}" type="presParOf" srcId="{DB7E9E36-C5B5-4A65-B7C0-ECEAE7F6D9E3}" destId="{316E6D9A-1A44-438C-97C1-0D95396FF903}" srcOrd="0" destOrd="0" presId="urn:microsoft.com/office/officeart/2005/8/layout/bProcess4"/>
    <dgm:cxn modelId="{E0F49224-1EED-4597-9349-4DFC79B16C32}" type="presParOf" srcId="{DB7E9E36-C5B5-4A65-B7C0-ECEAE7F6D9E3}" destId="{FF1D2554-3849-4119-8C87-DB0714C3865C}" srcOrd="1" destOrd="0" presId="urn:microsoft.com/office/officeart/2005/8/layout/bProcess4"/>
    <dgm:cxn modelId="{F77CE2B4-1EC7-418D-9B65-026B8F5355C0}" type="presParOf" srcId="{745EB26C-3E10-4401-85B7-0144FF12561F}" destId="{2A9F1E5E-4ED3-4213-AA30-78B4ABCA3853}" srcOrd="5" destOrd="0" presId="urn:microsoft.com/office/officeart/2005/8/layout/bProcess4"/>
    <dgm:cxn modelId="{2D6E8281-B9A4-434A-A36D-BA0ADD930FB2}" type="presParOf" srcId="{745EB26C-3E10-4401-85B7-0144FF12561F}" destId="{4DE21B28-BF79-4AC3-BA9C-3D15D09928B7}" srcOrd="6" destOrd="0" presId="urn:microsoft.com/office/officeart/2005/8/layout/bProcess4"/>
    <dgm:cxn modelId="{E835258F-1E90-4DC6-A488-F4620A1D0F66}" type="presParOf" srcId="{4DE21B28-BF79-4AC3-BA9C-3D15D09928B7}" destId="{9AE9C1E3-CF46-4CB1-9ACC-55C5ECD4A13F}" srcOrd="0" destOrd="0" presId="urn:microsoft.com/office/officeart/2005/8/layout/bProcess4"/>
    <dgm:cxn modelId="{EB51E58F-79C2-4139-920B-B2A674592816}" type="presParOf" srcId="{4DE21B28-BF79-4AC3-BA9C-3D15D09928B7}" destId="{D917D0A0-E36E-4F31-98B9-AE1035DB7417}" srcOrd="1" destOrd="0" presId="urn:microsoft.com/office/officeart/2005/8/layout/bProcess4"/>
    <dgm:cxn modelId="{4C745B90-61B7-42FA-83DF-614FA689A792}" type="presParOf" srcId="{745EB26C-3E10-4401-85B7-0144FF12561F}" destId="{50771719-1C24-4966-B7D9-96EB89C225B1}" srcOrd="7" destOrd="0" presId="urn:microsoft.com/office/officeart/2005/8/layout/bProcess4"/>
    <dgm:cxn modelId="{1760B3DB-D1AD-44A7-AB6E-DF9C2BC39E09}" type="presParOf" srcId="{745EB26C-3E10-4401-85B7-0144FF12561F}" destId="{EE8A19AB-4E94-49BB-A2C6-D63CCEAF15A7}" srcOrd="8" destOrd="0" presId="urn:microsoft.com/office/officeart/2005/8/layout/bProcess4"/>
    <dgm:cxn modelId="{52116410-0939-4401-B984-D8517C514B08}" type="presParOf" srcId="{EE8A19AB-4E94-49BB-A2C6-D63CCEAF15A7}" destId="{F4787CFD-A312-4510-9016-7342A4C3E2BC}" srcOrd="0" destOrd="0" presId="urn:microsoft.com/office/officeart/2005/8/layout/bProcess4"/>
    <dgm:cxn modelId="{DAE00DB3-B19F-4DFC-A3F3-ABCCBCE772C9}" type="presParOf" srcId="{EE8A19AB-4E94-49BB-A2C6-D63CCEAF15A7}" destId="{FD40A39B-35AC-4AC7-9198-613BA45E8B43}" srcOrd="1" destOrd="0" presId="urn:microsoft.com/office/officeart/2005/8/layout/bProcess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7293E-83D2-4D93-A34E-6307AB02944D}">
      <dsp:nvSpPr>
        <dsp:cNvPr id="0" name=""/>
        <dsp:cNvSpPr/>
      </dsp:nvSpPr>
      <dsp:spPr>
        <a:xfrm rot="5422868">
          <a:off x="900429" y="1627596"/>
          <a:ext cx="2874565" cy="16296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3841FF-8D14-4423-8A6A-2E06EB32CA5A}">
      <dsp:nvSpPr>
        <dsp:cNvPr id="0" name=""/>
        <dsp:cNvSpPr/>
      </dsp:nvSpPr>
      <dsp:spPr>
        <a:xfrm>
          <a:off x="1491261" y="1537"/>
          <a:ext cx="1810732" cy="1086439"/>
        </a:xfrm>
        <a:prstGeom prst="roundRect">
          <a:avLst>
            <a:gd name="adj" fmla="val 10000"/>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Increased migration speed</a:t>
          </a:r>
        </a:p>
      </dsp:txBody>
      <dsp:txXfrm>
        <a:off x="1523082" y="33358"/>
        <a:ext cx="1747090" cy="1022797"/>
      </dsp:txXfrm>
    </dsp:sp>
    <dsp:sp modelId="{3B4CF88D-801B-4503-A2E5-CC73521E03AF}">
      <dsp:nvSpPr>
        <dsp:cNvPr id="0" name=""/>
        <dsp:cNvSpPr/>
      </dsp:nvSpPr>
      <dsp:spPr>
        <a:xfrm rot="16169969">
          <a:off x="1554313" y="2463818"/>
          <a:ext cx="1550463" cy="16296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19FBE9-93D3-4FCB-A131-3849DC1DD0F7}">
      <dsp:nvSpPr>
        <dsp:cNvPr id="0" name=""/>
        <dsp:cNvSpPr/>
      </dsp:nvSpPr>
      <dsp:spPr>
        <a:xfrm>
          <a:off x="795115" y="2710162"/>
          <a:ext cx="3164780" cy="1436153"/>
        </a:xfrm>
        <a:prstGeom prst="roundRect">
          <a:avLst>
            <a:gd name="adj" fmla="val 10000"/>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Environmental conditions not yet suitable for the reproduction and survival of species</a:t>
          </a:r>
          <a:endParaRPr lang="it-IT" sz="1800" kern="1200" dirty="0"/>
        </a:p>
      </dsp:txBody>
      <dsp:txXfrm>
        <a:off x="837178" y="2752225"/>
        <a:ext cx="3080654" cy="1352027"/>
      </dsp:txXfrm>
    </dsp:sp>
    <dsp:sp modelId="{2A9F1E5E-4ED3-4213-AA30-78B4ABCA3853}">
      <dsp:nvSpPr>
        <dsp:cNvPr id="0" name=""/>
        <dsp:cNvSpPr/>
      </dsp:nvSpPr>
      <dsp:spPr>
        <a:xfrm rot="21600000" flipH="1" flipV="1">
          <a:off x="3979135" y="3523989"/>
          <a:ext cx="1184257" cy="16296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1D2554-3849-4119-8C87-DB0714C3865C}">
      <dsp:nvSpPr>
        <dsp:cNvPr id="0" name=""/>
        <dsp:cNvSpPr/>
      </dsp:nvSpPr>
      <dsp:spPr>
        <a:xfrm>
          <a:off x="1210018" y="1325635"/>
          <a:ext cx="2307887" cy="1086439"/>
        </a:xfrm>
        <a:prstGeom prst="roundRect">
          <a:avLst>
            <a:gd name="adj" fmla="val 10000"/>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Change in species phenology</a:t>
          </a:r>
        </a:p>
      </dsp:txBody>
      <dsp:txXfrm>
        <a:off x="1241839" y="1357456"/>
        <a:ext cx="2244245" cy="1022797"/>
      </dsp:txXfrm>
    </dsp:sp>
    <dsp:sp modelId="{50771719-1C24-4966-B7D9-96EB89C225B1}">
      <dsp:nvSpPr>
        <dsp:cNvPr id="0" name=""/>
        <dsp:cNvSpPr/>
      </dsp:nvSpPr>
      <dsp:spPr>
        <a:xfrm rot="16200000">
          <a:off x="4836473" y="2511257"/>
          <a:ext cx="1474333" cy="16296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17D0A0-E36E-4F31-98B9-AE1035DB7417}">
      <dsp:nvSpPr>
        <dsp:cNvPr id="0" name=""/>
        <dsp:cNvSpPr/>
      </dsp:nvSpPr>
      <dsp:spPr>
        <a:xfrm>
          <a:off x="4877575" y="3067350"/>
          <a:ext cx="2470835" cy="1086439"/>
        </a:xfrm>
        <a:prstGeom prst="roundRect">
          <a:avLst>
            <a:gd name="adj" fmla="val 10000"/>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Decrease in fitness</a:t>
          </a:r>
        </a:p>
      </dsp:txBody>
      <dsp:txXfrm>
        <a:off x="4909396" y="3099171"/>
        <a:ext cx="2407193" cy="1022797"/>
      </dsp:txXfrm>
    </dsp:sp>
    <dsp:sp modelId="{FD40A39B-35AC-4AC7-9198-613BA45E8B43}">
      <dsp:nvSpPr>
        <dsp:cNvPr id="0" name=""/>
        <dsp:cNvSpPr/>
      </dsp:nvSpPr>
      <dsp:spPr>
        <a:xfrm>
          <a:off x="4576559" y="1459485"/>
          <a:ext cx="3072867" cy="1336255"/>
        </a:xfrm>
        <a:prstGeom prst="roundRect">
          <a:avLst>
            <a:gd name="adj" fmla="val 10000"/>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Change in the structure, health and functioning of ecosystems</a:t>
          </a:r>
          <a:endParaRPr lang="it-IT" sz="1800" kern="1200" dirty="0"/>
        </a:p>
      </dsp:txBody>
      <dsp:txXfrm>
        <a:off x="4615697" y="1498623"/>
        <a:ext cx="2994591" cy="1257979"/>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8T17:00:15.194"/>
    </inkml:context>
    <inkml:brush xml:id="br0">
      <inkml:brushProperty name="width" value="0.1" units="cm"/>
      <inkml:brushProperty name="height" value="0.1" units="cm"/>
      <inkml:brushProperty name="color" value="#E71224"/>
    </inkml:brush>
  </inkml:definitions>
  <inkml:trace contextRef="#ctx0" brushRef="#br0">1066 13648 24575,'-3'0'0,"1"-1"0,-1 0 0,1 0 0,-1-1 0,1 1 0,0 0 0,-1-1 0,1 0 0,0 1 0,0-1 0,-3-3 0,0 0 0,-6-5 0,1 0 0,0-1 0,1 0 0,0 0 0,1-1 0,0 0 0,-7-15 0,-2-10 0,-14-46 0,0-1 0,23 67 0,-1 1 0,-16-22 0,-9-17 0,22 28 0,1-1 0,2 0 0,-7-33 0,7 27 0,-21-56 0,17 59 0,-35-89 0,43 104 0,-26-92 0,19 58 0,6 30 0,2 0 0,-5-39 0,9 49 0,-1-1 0,1 0 0,1 1 0,2-13 0,-2 18 0,0 1 0,1-1 0,0 1 0,0 0 0,0 0 0,0 0 0,0 0 0,1 0 0,0 0 0,0 1 0,0-1 0,4-3 0,30-29 0,-11 9 0,52-39 0,-69 59 0,1 1 0,0 0 0,0 1 0,0 0 0,1 0 0,0 1 0,0 0 0,0 1 0,22-3 0,-22 5 0,0-1 0,0 0 0,-1 0 0,1-1 0,-1 0 0,0-1 0,0 0 0,11-7 0,-15 7 0,0 0 0,-1 0 0,1 0 0,-1-1 0,0 0 0,-1 0 0,1 0 0,-1-1 0,0 0 0,-1 1 0,1-1 0,-1-1 0,0 1 0,2-7 0,-1-1 0,0 0 0,-1 0 0,-1-1 0,0 1 0,0-16 0,-6-77 0,1 37 0,3 26 0,0 11 0,-1 0 0,-1 0 0,-8-35 0,4 30 0,-4-73 0,6 48 0,0 35 0,0-1 0,-2 1 0,-1 0 0,-1 1 0,-1 0 0,-18-36 0,22 51 0,0 0 0,1-1 0,0 1 0,1-1 0,1 0 0,-2-22 0,5-82 0,0 61 0,0 48 0,-1 0 0,1 1 0,0-1 0,1 0 0,0 1 0,0-1 0,1 1 0,0-1 0,6-11 0,-1 7 0,0 1 0,0-1 0,1 1 0,16-14 0,-18 17 0,0 0 0,0 0 0,-1-1 0,0 0 0,0 0 0,-1-1 0,0 1 0,-1-1 0,0 0 0,-1-1 0,0 1 0,2-15 0,-3 16 0,-1 0 0,-1 0 0,1 0 0,-1 0 0,-1 0 0,0 0 0,0 0 0,-1 0 0,0 0 0,-1 0 0,1 0 0,-2 1 0,1-1 0,-9-13 0,-47-58 0,-12-22 0,67 95 0,0 0 0,1-1 0,0 1 0,0-1 0,0 0 0,1 0 0,1 0 0,-1 0 0,1 0 0,0 0 0,1-1 0,0 1 0,1 0 0,-1 0 0,1 0 0,5-16 0,-2 12 0,0 1 0,1-1 0,1 1 0,0 0 0,0 1 0,1 0 0,0 0 0,1 0 0,0 1 0,14-13 0,-16 17 0,13-13 0,31-22 0,-42 35 0,1-1 0,0 2 0,0-1 0,0 1 0,1 1 0,18-5 0,41-7 0,-15 1 0,2 3 0,-1 2 0,75-1 0,-82 7 0,57-9 0,-56 5 0,51 0 0,-90 7 0,13 0 0,28-4 0,-45 3 0,0 0 0,0 0 0,1-1 0,-1 0 0,-1 0 0,1 0 0,0-1 0,0 0 0,7-5 0,-11 7 0,-1 0 0,0 0 0,1 0 0,-1-1 0,0 1 0,0 0 0,0-1 0,0 1 0,0 0 0,0-1 0,0 1 0,0-1 0,-1 0 0,1 1 0,0-1 0,-1 1 0,0-1 0,1 0 0,-1 0 0,0-3 0,0 3 0,0-1 0,-1 0 0,0 1 0,1-1 0,-1 1 0,0-1 0,0 1 0,-1-1 0,1 1 0,-1 0 0,1-1 0,-3-1 0,-3-4 0,0 0 0,-1 1 0,0 1 0,0-1 0,-17-10 0,-15-6 0,-2 2 0,0 2 0,-54-17 0,59 24 0,1-1 0,0-2 0,-55-30 0,4 0 0,65 35 0,-1-1 0,1-1 0,1-1 0,-27-22 0,-59-51 0,-42-39 0,87 70 0,33 31 0,-28-31 0,50 47 0,0 0 0,0-1 0,1 0 0,0 0 0,1-1 0,0 1 0,0-1 0,-4-14 0,8 19 0,-1 0 0,1-1 0,0 1 0,1-1 0,-1 1 0,1-1 0,0 1 0,0-1 0,1 0 0,0 1 0,0-1 0,0 1 0,1 0 0,-1-1 0,1 1 0,1 0 0,-1 0 0,4-5 0,-1 3 0,0 0 0,1 0 0,0 1 0,0 0 0,0 0 0,1 0 0,0 1 0,0 0 0,0 0 0,15-6 0,-4 3 0,1 1 0,-1 1 0,1 0 0,1 1 0,-1 2 0,1 0 0,-1 0 0,1 2 0,20 1 0,3 1 0,-1 0 0,1-2 0,61-9 0,-43 0 0,92-1 0,63 11 0,-93 2 0,-122-2 0,47-4 0,-46 4 0,-1 0 0,0 0 0,0-1 0,1 1 0,-1 0 0,0-1 0,0 1 0,0-1 0,0 0 0,0 1 0,0-1 0,0 0 0,2-1 0,-3 1 0,1 0 0,-1 1 0,0-1 0,0 1 0,0-1 0,0 0 0,0 1 0,0-1 0,0 1 0,0-1 0,0 0 0,0 1 0,0-1 0,0 1 0,0-1 0,-1 1 0,1-1 0,0 0 0,0 1 0,-1-1 0,1 1 0,0-1 0,-1 1 0,1-1 0,0 1 0,-1-1 0,1 1 0,-1 0 0,1-1 0,-1 1 0,0-1 0,-6-5 0,-1 1 0,0-1 0,0 1 0,-1 1 0,0-1 0,-12-3 0,-14-8 0,-43-23 0,-1 3 0,-127-40 0,167 65 0,-192-65 0,226 74 0,0 0 0,1 0 0,0-1 0,0 1 0,0-1 0,0 0 0,0 0 0,0 0 0,1-1 0,-1 0 0,1 1 0,0-1 0,0 0 0,1 0 0,-1 0 0,1-1 0,0 1 0,0-1 0,0 1 0,0-1 0,1 0 0,0 0 0,0 1 0,0-7 0,1 1 0,0 0 0,0 0 0,1 0 0,1 1 0,0-1 0,0 0 0,1 0 0,0 1 0,0 0 0,9-17 0,-5 13 0,0 0 0,1 0 0,0 0 0,1 1 0,0 0 0,1 1 0,0 0 0,16-13 0,-18 18 0,13-11 0,20-19 0,-34 30 0,-2 0 0,1-1 0,-1 0 0,0 0 0,0 0 0,-1-1 0,5-10 0,0-8 0,8-37 0,-14 47 0,0 0 0,2 0 0,0 0 0,1 1 0,0 0 0,17-28 0,-7 23 0,28-28 0,-6 7 0,-21 23 0,1 1 0,0 1 0,30-19 0,-24 17 0,40-35 0,-34 25 0,-16 15 0,0 1 0,-1-2 0,-1 0 0,16-22 0,-26 33 0,0 0 0,0-1 0,0 1 0,0-1 0,-1 1 0,0-1 0,1 0 0,-1 1 0,-1-1 0,1 0 0,-1 0 0,1 0 0,-1 1 0,0-1 0,0 0 0,-1 0 0,1 0 0,-1 0 0,0 1 0,0-1 0,0 0 0,0 1 0,-1-1 0,1 0 0,-1 1 0,0 0 0,-3-4 0,-5-4 0,0 0 0,-1 1 0,-1 0 0,0 1 0,0 0 0,-1 1 0,-16-9 0,-23-15 0,17 3 0,1 0 0,2-2 0,-38-48 0,-6-4 0,40 45 0,-155-169 0,162 171 0,-46-60 0,64 80 0,1-1 0,1 0 0,1 0 0,-10-27 0,9 14 0,-1 0 0,-2 1 0,-1 0 0,-1 1 0,-1 1 0,-22-29 0,27 42 0,1-1 0,0 0 0,-11-27 0,12 24 0,-1 1 0,-20-31 0,-23-23 0,3-2 0,-55-110 0,86 148 0,7 15 0,1 0 0,0 0 0,2-1 0,1 0 0,0-1 0,-4-30 0,-2-30 0,7 54 0,2 0 0,0-1 0,2-42 0,2 63 0,1-1 0,0 1 0,0 0 0,1 0 0,0 0 0,1 0 0,0 0 0,0 1 0,0-1 0,1 1 0,0 0 0,1 0 0,-1 0 0,1 1 0,1-1 0,9-8 0,4-1 0,-8 6 0,0 1 0,-1-1 0,0-1 0,14-19 0,48-78 0,-69 103 0,0 0 0,-1 0 0,1 0 0,-1 0 0,-1 0 0,1-1 0,-1 1 0,0-1 0,0 1 0,0-1 0,-1 1 0,1-1 0,-2 1 0,0-11 0,-1 7 0,0 1 0,-1-1 0,0 1 0,0 0 0,-1 0 0,0 0 0,-1 0 0,-7-10 0,-8-6 0,0 2 0,-2 0 0,0 1 0,-32-22 0,22 21 0,-39-22 0,40 26 0,-45-33 0,60 40 0,0 0 0,-1 1 0,0 1 0,-22-8 0,-29-16 0,-67-46 0,128 75 0,1 0 0,-1-1 0,1 0 0,0 0 0,1-1 0,-1 0 0,1 0 0,0 0 0,0 0 0,1-1 0,0 0 0,0 0 0,1 0 0,0 0 0,0 0 0,0-1 0,-1-8 0,1-2 0,0-1 0,1 1 0,1-1 0,0 0 0,2 1 0,3-23 0,-3 33 0,0 0 0,1-1 0,0 1 0,1 0 0,0 0 0,0 0 0,1 1 0,-1-1 0,2 1 0,-1 0 0,9-10 0,3 0 0,0 1 0,36-27 0,-43 35 0,5-4 0,0 1 0,1 0 0,0 1 0,1 1 0,0 1 0,30-12 0,33-7 0,109-32 0,-151 47 0,-1-1 0,69-38 0,-11 10 0,-36 17 0,-6 4 0,-40 16 0,-1 1 0,0-2 0,0 0 0,0 0 0,0-1 0,-1 0 0,0-1 0,0 0 0,14-14 0,-3-3 0,-14 14 0,1 1 0,0 1 0,11-10 0,-5 5 0,0 0 0,-1-1 0,-1 0 0,0-1 0,15-26 0,-12 18 0,27-33 0,-28 43 0,0 1 0,28-21 0,-30 26 0,-1-2 0,0 1 0,0-1 0,-1-1 0,0 0 0,14-18 0,83-127 0,-78 117 0,-23 31 0,0 0 0,0 0 0,-1 0 0,0 0 0,-1-1 0,0 0 0,0 0 0,0 0 0,-1-1 0,4-15 0,-6 8 0,0-31 0,-2 38 0,1 0 0,0 0 0,0 0 0,1 0 0,0 0 0,1 1 0,-1-1 0,2 0 0,-1 1 0,7-14 0,-1 11 0,0-1 0,1 1 0,1 1 0,0 0 0,0 0 0,1 1 0,16-11 0,-21 15 0,15-13 0,-1-1 0,21-25 0,-22 24 0,0 0 0,25-20 0,-37 33 0,0 0 0,0 0 0,-1-1 0,0 1 0,-1-2 0,1 1 0,-1 0 0,-1-1 0,0 0 0,4-12 0,-2 6 0,1 1 0,13-23 0,-5 14 0,-10 14 0,1 0 0,-1 1 0,2 0 0,13-15 0,-8 11 0,-1 0 0,0-1 0,18-28 0,-18 24 0,1 0 0,16-17 0,146-182 0,-118 141 0,-41 59 0,0 1 0,1 0 0,0 2 0,1-1 0,34-19 0,29-23 0,76-66 0,-42 9 0,-87 86 0,-10 9 0,-8 10 0,0-1 0,-1 1 0,0-2 0,0 1 0,-1-1 0,-1 0 0,1-1 0,-1 0 0,4-12 0,-2-6 0,2 0 0,0 0 0,23-42 0,-30 66 0,0 0 0,-1 0 0,1 0 0,-1-1 0,-1 1 0,1-1 0,-1 0 0,1 1 0,-2-1 0,1 0 0,-1 0 0,0 1 0,-1-11 0,0 11 0,0 0 0,-1 0 0,1 0 0,-1 0 0,0 1 0,-1-1 0,1 1 0,-1-1 0,0 1 0,0 0 0,-1 0 0,1 0 0,-1 1 0,0-1 0,-8-5 0,-2 0 0,-1 1 0,0 0 0,0 1 0,-1 1 0,-30-9 0,22 8 0,-37-17 0,36 10 0,1 0 0,-42-34 0,47 33 0,6 6 0,0 1 0,-1 0 0,0 2 0,-16-7 0,17 8 0,-1-1 0,2 0 0,-1-1 0,1 0 0,-15-11 0,12 7 0,-1 1 0,0 0 0,0 1 0,-35-12 0,-22-13 0,54 25 0,0 1 0,-1 1 0,1 0 0,-24-3 0,-43-16 0,64 18 0,1-1 0,0-1 0,0-1 0,1-1 0,-26-20 0,36 24 44,0 1-1,-1 0 1,0 1-1,0 0 0,-21-8 1,-62-13-136,8 3-1442,60 14-5292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8F5A3-6847-4C82-8A17-C6D06FE007D1}" type="datetimeFigureOut">
              <a:rPr lang="en-GB" smtClean="0"/>
              <a:t>28/08/2025</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60775-8CD5-462C-AAA5-BE9461E3FF34}" type="slidenum">
              <a:rPr lang="en-GB" smtClean="0"/>
              <a:t>‹N›</a:t>
            </a:fld>
            <a:endParaRPr lang="en-GB"/>
          </a:p>
        </p:txBody>
      </p:sp>
    </p:spTree>
    <p:extLst>
      <p:ext uri="{BB962C8B-B14F-4D97-AF65-F5344CB8AC3E}">
        <p14:creationId xmlns:p14="http://schemas.microsoft.com/office/powerpoint/2010/main" val="167176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A1D9E-531B-37A7-DA5E-718658CAB4C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6C07763-4CC2-A45B-B387-8EBC5FB4F40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69969F7-8E97-F2D3-4157-1BBFD3FC2F2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A096822-EB21-BDA8-7914-04C21D84E9E7}"/>
              </a:ext>
            </a:extLst>
          </p:cNvPr>
          <p:cNvSpPr>
            <a:spLocks noGrp="1"/>
          </p:cNvSpPr>
          <p:nvPr>
            <p:ph type="sldNum" sz="quarter" idx="5"/>
          </p:nvPr>
        </p:nvSpPr>
        <p:spPr/>
        <p:txBody>
          <a:bodyPr/>
          <a:lstStyle/>
          <a:p>
            <a:fld id="{54518635-D143-433F-941C-FE193B0936BD}" type="slidenum">
              <a:rPr lang="it-IT" smtClean="0"/>
              <a:t>10</a:t>
            </a:fld>
            <a:endParaRPr lang="it-IT"/>
          </a:p>
        </p:txBody>
      </p:sp>
    </p:spTree>
    <p:extLst>
      <p:ext uri="{BB962C8B-B14F-4D97-AF65-F5344CB8AC3E}">
        <p14:creationId xmlns:p14="http://schemas.microsoft.com/office/powerpoint/2010/main" val="215195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B0052-9CFF-5953-8A3D-E8DB5F2554E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736878B-935D-72EF-59C2-5025DEA60D2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CB6D222-55A1-F36B-A576-83354F58194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7BAE2BE-EAD0-C0CE-5B7F-3A79D337C2AF}"/>
              </a:ext>
            </a:extLst>
          </p:cNvPr>
          <p:cNvSpPr>
            <a:spLocks noGrp="1"/>
          </p:cNvSpPr>
          <p:nvPr>
            <p:ph type="sldNum" sz="quarter" idx="5"/>
          </p:nvPr>
        </p:nvSpPr>
        <p:spPr/>
        <p:txBody>
          <a:bodyPr/>
          <a:lstStyle/>
          <a:p>
            <a:fld id="{54518635-D143-433F-941C-FE193B0936BD}" type="slidenum">
              <a:rPr lang="it-IT" smtClean="0"/>
              <a:t>19</a:t>
            </a:fld>
            <a:endParaRPr lang="it-IT"/>
          </a:p>
        </p:txBody>
      </p:sp>
    </p:spTree>
    <p:extLst>
      <p:ext uri="{BB962C8B-B14F-4D97-AF65-F5344CB8AC3E}">
        <p14:creationId xmlns:p14="http://schemas.microsoft.com/office/powerpoint/2010/main" val="3520754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F1D83-3238-B63D-53B2-CED341FB2AC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C5714CC-345E-763F-D19E-1F512FB7E43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5CB45F9-E3D7-0099-3468-763FF2F67A0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118B68E-9316-1103-8741-C33B9626DB40}"/>
              </a:ext>
            </a:extLst>
          </p:cNvPr>
          <p:cNvSpPr>
            <a:spLocks noGrp="1"/>
          </p:cNvSpPr>
          <p:nvPr>
            <p:ph type="sldNum" sz="quarter" idx="5"/>
          </p:nvPr>
        </p:nvSpPr>
        <p:spPr/>
        <p:txBody>
          <a:bodyPr/>
          <a:lstStyle/>
          <a:p>
            <a:fld id="{54518635-D143-433F-941C-FE193B0936BD}" type="slidenum">
              <a:rPr lang="it-IT" smtClean="0"/>
              <a:t>20</a:t>
            </a:fld>
            <a:endParaRPr lang="it-IT"/>
          </a:p>
        </p:txBody>
      </p:sp>
    </p:spTree>
    <p:extLst>
      <p:ext uri="{BB962C8B-B14F-4D97-AF65-F5344CB8AC3E}">
        <p14:creationId xmlns:p14="http://schemas.microsoft.com/office/powerpoint/2010/main" val="3185733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6DA6F-AA59-03A3-11F0-3F8CEBDE3B4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BEE71BF-5BD9-9080-458F-C7B84DB142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2A17446-47A7-383F-B530-A66FC75B591E}"/>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78A1876-C100-E812-6633-F3AB83904DD9}"/>
              </a:ext>
            </a:extLst>
          </p:cNvPr>
          <p:cNvSpPr>
            <a:spLocks noGrp="1"/>
          </p:cNvSpPr>
          <p:nvPr>
            <p:ph type="sldNum" sz="quarter" idx="5"/>
          </p:nvPr>
        </p:nvSpPr>
        <p:spPr/>
        <p:txBody>
          <a:bodyPr/>
          <a:lstStyle/>
          <a:p>
            <a:fld id="{54518635-D143-433F-941C-FE193B0936BD}" type="slidenum">
              <a:rPr lang="it-IT" smtClean="0"/>
              <a:t>21</a:t>
            </a:fld>
            <a:endParaRPr lang="it-IT"/>
          </a:p>
        </p:txBody>
      </p:sp>
    </p:spTree>
    <p:extLst>
      <p:ext uri="{BB962C8B-B14F-4D97-AF65-F5344CB8AC3E}">
        <p14:creationId xmlns:p14="http://schemas.microsoft.com/office/powerpoint/2010/main" val="291736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FFAD1-3DE7-B1B1-2B41-1C61E3B836D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FA477EA-D97E-77B6-EFA4-B4492C3ACA5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4FD8E0A-A731-B11C-621F-8CDB68ED15B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650060F-1FD3-60A5-2A99-E1C925E790EF}"/>
              </a:ext>
            </a:extLst>
          </p:cNvPr>
          <p:cNvSpPr>
            <a:spLocks noGrp="1"/>
          </p:cNvSpPr>
          <p:nvPr>
            <p:ph type="sldNum" sz="quarter" idx="5"/>
          </p:nvPr>
        </p:nvSpPr>
        <p:spPr/>
        <p:txBody>
          <a:bodyPr/>
          <a:lstStyle/>
          <a:p>
            <a:fld id="{54518635-D143-433F-941C-FE193B0936BD}" type="slidenum">
              <a:rPr lang="it-IT" smtClean="0"/>
              <a:t>22</a:t>
            </a:fld>
            <a:endParaRPr lang="it-IT"/>
          </a:p>
        </p:txBody>
      </p:sp>
    </p:spTree>
    <p:extLst>
      <p:ext uri="{BB962C8B-B14F-4D97-AF65-F5344CB8AC3E}">
        <p14:creationId xmlns:p14="http://schemas.microsoft.com/office/powerpoint/2010/main" val="4183533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EBF1B-10AE-469D-1084-5E690AD0471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5C5DC45-AA1D-029E-06A3-3232D695999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1A2BEC8-9A78-F7B5-4377-733B7D1ADAC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32B4BB5-8037-6672-F821-EBDB2A0E58C9}"/>
              </a:ext>
            </a:extLst>
          </p:cNvPr>
          <p:cNvSpPr>
            <a:spLocks noGrp="1"/>
          </p:cNvSpPr>
          <p:nvPr>
            <p:ph type="sldNum" sz="quarter" idx="5"/>
          </p:nvPr>
        </p:nvSpPr>
        <p:spPr/>
        <p:txBody>
          <a:bodyPr/>
          <a:lstStyle/>
          <a:p>
            <a:fld id="{54518635-D143-433F-941C-FE193B0936BD}" type="slidenum">
              <a:rPr lang="it-IT" smtClean="0"/>
              <a:t>23</a:t>
            </a:fld>
            <a:endParaRPr lang="it-IT"/>
          </a:p>
        </p:txBody>
      </p:sp>
    </p:spTree>
    <p:extLst>
      <p:ext uri="{BB962C8B-B14F-4D97-AF65-F5344CB8AC3E}">
        <p14:creationId xmlns:p14="http://schemas.microsoft.com/office/powerpoint/2010/main" val="832472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4D31D-F510-488F-B875-02E773DD6BC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71F8461-A838-3CE6-F407-5FB774ADA57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2D6BB77-A709-F3E3-4E63-9AAB672F338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A60EDCB-8A88-1A8A-2732-350A75D90711}"/>
              </a:ext>
            </a:extLst>
          </p:cNvPr>
          <p:cNvSpPr>
            <a:spLocks noGrp="1"/>
          </p:cNvSpPr>
          <p:nvPr>
            <p:ph type="sldNum" sz="quarter" idx="5"/>
          </p:nvPr>
        </p:nvSpPr>
        <p:spPr/>
        <p:txBody>
          <a:bodyPr/>
          <a:lstStyle/>
          <a:p>
            <a:fld id="{54518635-D143-433F-941C-FE193B0936BD}" type="slidenum">
              <a:rPr lang="it-IT" smtClean="0"/>
              <a:t>24</a:t>
            </a:fld>
            <a:endParaRPr lang="it-IT"/>
          </a:p>
        </p:txBody>
      </p:sp>
    </p:spTree>
    <p:extLst>
      <p:ext uri="{BB962C8B-B14F-4D97-AF65-F5344CB8AC3E}">
        <p14:creationId xmlns:p14="http://schemas.microsoft.com/office/powerpoint/2010/main" val="797627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EF20C-71DC-C28C-11D8-180670919AE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760A151-9F7D-504A-0E70-E240DB8FAA1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1B1DB7E-093C-B8F3-9CCE-385B2155A87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AE595E1-09B6-16CB-59BC-957AE6645216}"/>
              </a:ext>
            </a:extLst>
          </p:cNvPr>
          <p:cNvSpPr>
            <a:spLocks noGrp="1"/>
          </p:cNvSpPr>
          <p:nvPr>
            <p:ph type="sldNum" sz="quarter" idx="5"/>
          </p:nvPr>
        </p:nvSpPr>
        <p:spPr/>
        <p:txBody>
          <a:bodyPr/>
          <a:lstStyle/>
          <a:p>
            <a:fld id="{54518635-D143-433F-941C-FE193B0936BD}" type="slidenum">
              <a:rPr lang="it-IT" smtClean="0"/>
              <a:t>25</a:t>
            </a:fld>
            <a:endParaRPr lang="it-IT"/>
          </a:p>
        </p:txBody>
      </p:sp>
    </p:spTree>
    <p:extLst>
      <p:ext uri="{BB962C8B-B14F-4D97-AF65-F5344CB8AC3E}">
        <p14:creationId xmlns:p14="http://schemas.microsoft.com/office/powerpoint/2010/main" val="2300917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F6D6A-B179-CFB8-8FCA-6BCB4C159DD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8FFEA37-A50C-2429-7AE1-7E4BB61D932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59B8E59-F382-886D-9FD1-49CBD0ED481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EFCD983-E569-9043-0E45-C92EAA8E3E16}"/>
              </a:ext>
            </a:extLst>
          </p:cNvPr>
          <p:cNvSpPr>
            <a:spLocks noGrp="1"/>
          </p:cNvSpPr>
          <p:nvPr>
            <p:ph type="sldNum" sz="quarter" idx="5"/>
          </p:nvPr>
        </p:nvSpPr>
        <p:spPr/>
        <p:txBody>
          <a:bodyPr/>
          <a:lstStyle/>
          <a:p>
            <a:fld id="{54518635-D143-433F-941C-FE193B0936BD}" type="slidenum">
              <a:rPr lang="it-IT" smtClean="0"/>
              <a:t>26</a:t>
            </a:fld>
            <a:endParaRPr lang="it-IT"/>
          </a:p>
        </p:txBody>
      </p:sp>
    </p:spTree>
    <p:extLst>
      <p:ext uri="{BB962C8B-B14F-4D97-AF65-F5344CB8AC3E}">
        <p14:creationId xmlns:p14="http://schemas.microsoft.com/office/powerpoint/2010/main" val="3649756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0AD92-9653-0F3F-2B56-50365ECC968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C134C71-9A01-0D25-2967-3B16A9F5F99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0D397EE-3911-71BA-DF52-8CB1CB0A07D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42B14EAD-5AE9-429B-5C36-DC1E20753F70}"/>
              </a:ext>
            </a:extLst>
          </p:cNvPr>
          <p:cNvSpPr>
            <a:spLocks noGrp="1"/>
          </p:cNvSpPr>
          <p:nvPr>
            <p:ph type="sldNum" sz="quarter" idx="5"/>
          </p:nvPr>
        </p:nvSpPr>
        <p:spPr/>
        <p:txBody>
          <a:bodyPr/>
          <a:lstStyle/>
          <a:p>
            <a:fld id="{54518635-D143-433F-941C-FE193B0936BD}" type="slidenum">
              <a:rPr lang="it-IT" smtClean="0"/>
              <a:t>27</a:t>
            </a:fld>
            <a:endParaRPr lang="it-IT"/>
          </a:p>
        </p:txBody>
      </p:sp>
    </p:spTree>
    <p:extLst>
      <p:ext uri="{BB962C8B-B14F-4D97-AF65-F5344CB8AC3E}">
        <p14:creationId xmlns:p14="http://schemas.microsoft.com/office/powerpoint/2010/main" val="3110863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DB8B7-0DF9-FA14-7EBC-13616514982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135C2AB-9142-781F-27BA-28E993020AE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8A28B72-0122-554B-3F0A-2C7B1C5DB52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4733C0A-A9D5-ACE0-2856-A03F1B622F51}"/>
              </a:ext>
            </a:extLst>
          </p:cNvPr>
          <p:cNvSpPr>
            <a:spLocks noGrp="1"/>
          </p:cNvSpPr>
          <p:nvPr>
            <p:ph type="sldNum" sz="quarter" idx="5"/>
          </p:nvPr>
        </p:nvSpPr>
        <p:spPr/>
        <p:txBody>
          <a:bodyPr/>
          <a:lstStyle/>
          <a:p>
            <a:fld id="{54518635-D143-433F-941C-FE193B0936BD}" type="slidenum">
              <a:rPr lang="it-IT" smtClean="0"/>
              <a:t>28</a:t>
            </a:fld>
            <a:endParaRPr lang="it-IT"/>
          </a:p>
        </p:txBody>
      </p:sp>
    </p:spTree>
    <p:extLst>
      <p:ext uri="{BB962C8B-B14F-4D97-AF65-F5344CB8AC3E}">
        <p14:creationId xmlns:p14="http://schemas.microsoft.com/office/powerpoint/2010/main" val="397331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78094-1B13-B07D-A761-66653D323A4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AF50B83-E71F-9395-A1B2-012DC023A3D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5C463D3-9651-B009-BC5A-008C1219017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0860837-7FCD-5451-5251-71A58D39BE1A}"/>
              </a:ext>
            </a:extLst>
          </p:cNvPr>
          <p:cNvSpPr>
            <a:spLocks noGrp="1"/>
          </p:cNvSpPr>
          <p:nvPr>
            <p:ph type="sldNum" sz="quarter" idx="5"/>
          </p:nvPr>
        </p:nvSpPr>
        <p:spPr/>
        <p:txBody>
          <a:bodyPr/>
          <a:lstStyle/>
          <a:p>
            <a:fld id="{54518635-D143-433F-941C-FE193B0936BD}" type="slidenum">
              <a:rPr lang="it-IT" smtClean="0"/>
              <a:t>11</a:t>
            </a:fld>
            <a:endParaRPr lang="it-IT"/>
          </a:p>
        </p:txBody>
      </p:sp>
    </p:spTree>
    <p:extLst>
      <p:ext uri="{BB962C8B-B14F-4D97-AF65-F5344CB8AC3E}">
        <p14:creationId xmlns:p14="http://schemas.microsoft.com/office/powerpoint/2010/main" val="2376050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D8EE8-1174-E12A-FA29-93CF40BA4D3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2CF7F56-8DA8-33B1-5361-D99D26BD758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A018F1D-2885-3A2F-866C-A52E6C5D20E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4CB8168-E064-F7CC-C449-1029BB150D08}"/>
              </a:ext>
            </a:extLst>
          </p:cNvPr>
          <p:cNvSpPr>
            <a:spLocks noGrp="1"/>
          </p:cNvSpPr>
          <p:nvPr>
            <p:ph type="sldNum" sz="quarter" idx="5"/>
          </p:nvPr>
        </p:nvSpPr>
        <p:spPr/>
        <p:txBody>
          <a:bodyPr/>
          <a:lstStyle/>
          <a:p>
            <a:fld id="{A5F12ECC-DEB2-4D65-BA64-F213B355523B}" type="slidenum">
              <a:rPr lang="it-IT" smtClean="0"/>
              <a:t>29</a:t>
            </a:fld>
            <a:endParaRPr lang="it-IT"/>
          </a:p>
        </p:txBody>
      </p:sp>
    </p:spTree>
    <p:extLst>
      <p:ext uri="{BB962C8B-B14F-4D97-AF65-F5344CB8AC3E}">
        <p14:creationId xmlns:p14="http://schemas.microsoft.com/office/powerpoint/2010/main" val="3044862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DD260-6BBE-D46C-F552-403E503D82B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1D91A36-D981-FE73-92EB-1CD6FA6044E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175951D-A2F5-0054-FE62-2397B678A53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9F7349D-6548-1B4E-B3AF-FBB1636ED69E}"/>
              </a:ext>
            </a:extLst>
          </p:cNvPr>
          <p:cNvSpPr>
            <a:spLocks noGrp="1"/>
          </p:cNvSpPr>
          <p:nvPr>
            <p:ph type="sldNum" sz="quarter" idx="5"/>
          </p:nvPr>
        </p:nvSpPr>
        <p:spPr/>
        <p:txBody>
          <a:bodyPr/>
          <a:lstStyle/>
          <a:p>
            <a:fld id="{A5F12ECC-DEB2-4D65-BA64-F213B355523B}" type="slidenum">
              <a:rPr lang="it-IT" smtClean="0"/>
              <a:t>30</a:t>
            </a:fld>
            <a:endParaRPr lang="it-IT"/>
          </a:p>
        </p:txBody>
      </p:sp>
    </p:spTree>
    <p:extLst>
      <p:ext uri="{BB962C8B-B14F-4D97-AF65-F5344CB8AC3E}">
        <p14:creationId xmlns:p14="http://schemas.microsoft.com/office/powerpoint/2010/main" val="215662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25733-1E70-5354-C2FA-A98C677B989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EE0A527-F817-5971-858F-9C64D13A221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EF115AB-3A4E-2027-53EB-789848263198}"/>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D70AC67-FF4F-97AC-463C-84F40CFA1EA8}"/>
              </a:ext>
            </a:extLst>
          </p:cNvPr>
          <p:cNvSpPr>
            <a:spLocks noGrp="1"/>
          </p:cNvSpPr>
          <p:nvPr>
            <p:ph type="sldNum" sz="quarter" idx="5"/>
          </p:nvPr>
        </p:nvSpPr>
        <p:spPr/>
        <p:txBody>
          <a:bodyPr/>
          <a:lstStyle/>
          <a:p>
            <a:fld id="{A5F12ECC-DEB2-4D65-BA64-F213B355523B}" type="slidenum">
              <a:rPr lang="it-IT" smtClean="0"/>
              <a:t>31</a:t>
            </a:fld>
            <a:endParaRPr lang="it-IT"/>
          </a:p>
        </p:txBody>
      </p:sp>
    </p:spTree>
    <p:extLst>
      <p:ext uri="{BB962C8B-B14F-4D97-AF65-F5344CB8AC3E}">
        <p14:creationId xmlns:p14="http://schemas.microsoft.com/office/powerpoint/2010/main" val="376223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4758C-D84F-21FF-D5C9-2B2E951DD34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0F13AF2-F395-25EA-BFDD-3C884B05ACB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72C9096-1097-5D47-C904-82C1A8AF9E3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FB5A417-32C9-5F62-EEAC-32ACB26C63E9}"/>
              </a:ext>
            </a:extLst>
          </p:cNvPr>
          <p:cNvSpPr>
            <a:spLocks noGrp="1"/>
          </p:cNvSpPr>
          <p:nvPr>
            <p:ph type="sldNum" sz="quarter" idx="5"/>
          </p:nvPr>
        </p:nvSpPr>
        <p:spPr/>
        <p:txBody>
          <a:bodyPr/>
          <a:lstStyle/>
          <a:p>
            <a:fld id="{54518635-D143-433F-941C-FE193B0936BD}" type="slidenum">
              <a:rPr lang="it-IT" smtClean="0"/>
              <a:t>12</a:t>
            </a:fld>
            <a:endParaRPr lang="it-IT"/>
          </a:p>
        </p:txBody>
      </p:sp>
    </p:spTree>
    <p:extLst>
      <p:ext uri="{BB962C8B-B14F-4D97-AF65-F5344CB8AC3E}">
        <p14:creationId xmlns:p14="http://schemas.microsoft.com/office/powerpoint/2010/main" val="348892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2DCF6-4909-B246-E21F-E581E4887B8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E87017C-9829-0E2E-8123-8A08E38A8E3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5078684-5182-E4A0-449C-F201A474D9E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F2C5B31-87D4-F3B5-FAF1-22B292DA8AF0}"/>
              </a:ext>
            </a:extLst>
          </p:cNvPr>
          <p:cNvSpPr>
            <a:spLocks noGrp="1"/>
          </p:cNvSpPr>
          <p:nvPr>
            <p:ph type="sldNum" sz="quarter" idx="5"/>
          </p:nvPr>
        </p:nvSpPr>
        <p:spPr/>
        <p:txBody>
          <a:bodyPr/>
          <a:lstStyle/>
          <a:p>
            <a:fld id="{54518635-D143-433F-941C-FE193B0936BD}" type="slidenum">
              <a:rPr lang="it-IT" smtClean="0"/>
              <a:t>13</a:t>
            </a:fld>
            <a:endParaRPr lang="it-IT"/>
          </a:p>
        </p:txBody>
      </p:sp>
    </p:spTree>
    <p:extLst>
      <p:ext uri="{BB962C8B-B14F-4D97-AF65-F5344CB8AC3E}">
        <p14:creationId xmlns:p14="http://schemas.microsoft.com/office/powerpoint/2010/main" val="3622242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44DC4-312C-9237-563F-8F43D1E0758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D8240F4-036D-66C1-7746-C848F83E102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CBA231D-7653-1486-41B3-F3B5448E4C0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A7F318C-24AC-3CFF-D57D-6643ACC09F93}"/>
              </a:ext>
            </a:extLst>
          </p:cNvPr>
          <p:cNvSpPr>
            <a:spLocks noGrp="1"/>
          </p:cNvSpPr>
          <p:nvPr>
            <p:ph type="sldNum" sz="quarter" idx="5"/>
          </p:nvPr>
        </p:nvSpPr>
        <p:spPr/>
        <p:txBody>
          <a:bodyPr/>
          <a:lstStyle/>
          <a:p>
            <a:fld id="{54518635-D143-433F-941C-FE193B0936BD}" type="slidenum">
              <a:rPr lang="it-IT" smtClean="0"/>
              <a:t>14</a:t>
            </a:fld>
            <a:endParaRPr lang="it-IT"/>
          </a:p>
        </p:txBody>
      </p:sp>
    </p:spTree>
    <p:extLst>
      <p:ext uri="{BB962C8B-B14F-4D97-AF65-F5344CB8AC3E}">
        <p14:creationId xmlns:p14="http://schemas.microsoft.com/office/powerpoint/2010/main" val="1960327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2FD47-6C71-982E-B35D-95D49B15CE7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48C8F6B-720A-F68C-88F0-038D91FC793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ADA7A61-D81B-A284-1D5F-3F2EF94BF3E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C00EA15-866B-76DD-5CE0-B7635B2BE4B0}"/>
              </a:ext>
            </a:extLst>
          </p:cNvPr>
          <p:cNvSpPr>
            <a:spLocks noGrp="1"/>
          </p:cNvSpPr>
          <p:nvPr>
            <p:ph type="sldNum" sz="quarter" idx="5"/>
          </p:nvPr>
        </p:nvSpPr>
        <p:spPr/>
        <p:txBody>
          <a:bodyPr/>
          <a:lstStyle/>
          <a:p>
            <a:fld id="{54518635-D143-433F-941C-FE193B0936BD}" type="slidenum">
              <a:rPr lang="it-IT" smtClean="0"/>
              <a:t>15</a:t>
            </a:fld>
            <a:endParaRPr lang="it-IT"/>
          </a:p>
        </p:txBody>
      </p:sp>
    </p:spTree>
    <p:extLst>
      <p:ext uri="{BB962C8B-B14F-4D97-AF65-F5344CB8AC3E}">
        <p14:creationId xmlns:p14="http://schemas.microsoft.com/office/powerpoint/2010/main" val="2503859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2D924-D009-5D67-9EE1-4EEFB30B984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E5F6F63-665B-4EF9-F0FB-64054B4416D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F6596DF-79F3-B272-3B9C-A5DFCDCB3D8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07E91A3-CBE3-788A-49DF-1F51362FAE08}"/>
              </a:ext>
            </a:extLst>
          </p:cNvPr>
          <p:cNvSpPr>
            <a:spLocks noGrp="1"/>
          </p:cNvSpPr>
          <p:nvPr>
            <p:ph type="sldNum" sz="quarter" idx="5"/>
          </p:nvPr>
        </p:nvSpPr>
        <p:spPr/>
        <p:txBody>
          <a:bodyPr/>
          <a:lstStyle/>
          <a:p>
            <a:fld id="{54518635-D143-433F-941C-FE193B0936BD}" type="slidenum">
              <a:rPr lang="it-IT" smtClean="0"/>
              <a:t>16</a:t>
            </a:fld>
            <a:endParaRPr lang="it-IT"/>
          </a:p>
        </p:txBody>
      </p:sp>
    </p:spTree>
    <p:extLst>
      <p:ext uri="{BB962C8B-B14F-4D97-AF65-F5344CB8AC3E}">
        <p14:creationId xmlns:p14="http://schemas.microsoft.com/office/powerpoint/2010/main" val="547617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FA5BD-1321-4D6A-C24E-FFF87847308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7BDEA2C-B8F8-0C09-D8EA-B561FCE50D7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A3BF556-5AEB-45C7-6D09-76A8A3C2115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4ACE2120-4AB7-F106-5DC3-4F578C558BE6}"/>
              </a:ext>
            </a:extLst>
          </p:cNvPr>
          <p:cNvSpPr>
            <a:spLocks noGrp="1"/>
          </p:cNvSpPr>
          <p:nvPr>
            <p:ph type="sldNum" sz="quarter" idx="5"/>
          </p:nvPr>
        </p:nvSpPr>
        <p:spPr/>
        <p:txBody>
          <a:bodyPr/>
          <a:lstStyle/>
          <a:p>
            <a:fld id="{54518635-D143-433F-941C-FE193B0936BD}" type="slidenum">
              <a:rPr lang="it-IT" smtClean="0"/>
              <a:t>17</a:t>
            </a:fld>
            <a:endParaRPr lang="it-IT"/>
          </a:p>
        </p:txBody>
      </p:sp>
    </p:spTree>
    <p:extLst>
      <p:ext uri="{BB962C8B-B14F-4D97-AF65-F5344CB8AC3E}">
        <p14:creationId xmlns:p14="http://schemas.microsoft.com/office/powerpoint/2010/main" val="377681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44F2B-3DBB-9C0F-FB6E-4CE4F519406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734D22D-85BE-908D-7646-126B3B63B41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E4971EA-688E-6066-633B-669FC470607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DD03C42-98AD-D2B2-7F90-4FF8B7FD6ACA}"/>
              </a:ext>
            </a:extLst>
          </p:cNvPr>
          <p:cNvSpPr>
            <a:spLocks noGrp="1"/>
          </p:cNvSpPr>
          <p:nvPr>
            <p:ph type="sldNum" sz="quarter" idx="5"/>
          </p:nvPr>
        </p:nvSpPr>
        <p:spPr/>
        <p:txBody>
          <a:bodyPr/>
          <a:lstStyle/>
          <a:p>
            <a:fld id="{54518635-D143-433F-941C-FE193B0936BD}" type="slidenum">
              <a:rPr lang="it-IT" smtClean="0"/>
              <a:t>18</a:t>
            </a:fld>
            <a:endParaRPr lang="it-IT"/>
          </a:p>
        </p:txBody>
      </p:sp>
    </p:spTree>
    <p:extLst>
      <p:ext uri="{BB962C8B-B14F-4D97-AF65-F5344CB8AC3E}">
        <p14:creationId xmlns:p14="http://schemas.microsoft.com/office/powerpoint/2010/main" val="309754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241F3F-9FFE-D9BA-A0A5-E5698FE013F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40B5E639-0638-EF76-8335-2963517C33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82DA400B-DC97-A851-B506-C5DE7B0C87E8}"/>
              </a:ext>
            </a:extLst>
          </p:cNvPr>
          <p:cNvSpPr>
            <a:spLocks noGrp="1"/>
          </p:cNvSpPr>
          <p:nvPr>
            <p:ph type="dt" sz="half" idx="10"/>
          </p:nvPr>
        </p:nvSpPr>
        <p:spPr/>
        <p:txBody>
          <a:bodyPr/>
          <a:lstStyle/>
          <a:p>
            <a:fld id="{5D648797-A4D9-48B8-9C73-7ED031C0B266}" type="datetimeFigureOut">
              <a:rPr lang="en-GB" smtClean="0"/>
              <a:t>28/08/2025</a:t>
            </a:fld>
            <a:endParaRPr lang="en-GB"/>
          </a:p>
        </p:txBody>
      </p:sp>
      <p:sp>
        <p:nvSpPr>
          <p:cNvPr id="5" name="Segnaposto piè di pagina 4">
            <a:extLst>
              <a:ext uri="{FF2B5EF4-FFF2-40B4-BE49-F238E27FC236}">
                <a16:creationId xmlns:a16="http://schemas.microsoft.com/office/drawing/2014/main" id="{E094BA27-47C6-C984-A97D-35A469E93D07}"/>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4B77DE47-8ADC-FFFA-1CF9-5CA9EA1EA1A5}"/>
              </a:ext>
            </a:extLst>
          </p:cNvPr>
          <p:cNvSpPr>
            <a:spLocks noGrp="1"/>
          </p:cNvSpPr>
          <p:nvPr>
            <p:ph type="sldNum" sz="quarter" idx="12"/>
          </p:nvPr>
        </p:nvSpPr>
        <p:spPr/>
        <p:txBody>
          <a:bodyPr/>
          <a:lstStyle/>
          <a:p>
            <a:fld id="{2FA42FFB-EC0C-4F6C-9DA7-7CCF3EBAB42F}" type="slidenum">
              <a:rPr lang="en-GB" smtClean="0"/>
              <a:t>‹N›</a:t>
            </a:fld>
            <a:endParaRPr lang="en-GB"/>
          </a:p>
        </p:txBody>
      </p:sp>
    </p:spTree>
    <p:extLst>
      <p:ext uri="{BB962C8B-B14F-4D97-AF65-F5344CB8AC3E}">
        <p14:creationId xmlns:p14="http://schemas.microsoft.com/office/powerpoint/2010/main" val="1926910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56837A-76BE-FF82-CC73-D9F2CB77A591}"/>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938869CE-A249-2605-E0DD-5B12E81AAC3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46BF0756-7E8B-6B23-2B74-EB30EF624C24}"/>
              </a:ext>
            </a:extLst>
          </p:cNvPr>
          <p:cNvSpPr>
            <a:spLocks noGrp="1"/>
          </p:cNvSpPr>
          <p:nvPr>
            <p:ph type="dt" sz="half" idx="10"/>
          </p:nvPr>
        </p:nvSpPr>
        <p:spPr/>
        <p:txBody>
          <a:bodyPr/>
          <a:lstStyle/>
          <a:p>
            <a:fld id="{5D648797-A4D9-48B8-9C73-7ED031C0B266}" type="datetimeFigureOut">
              <a:rPr lang="en-GB" smtClean="0"/>
              <a:t>28/08/2025</a:t>
            </a:fld>
            <a:endParaRPr lang="en-GB"/>
          </a:p>
        </p:txBody>
      </p:sp>
      <p:sp>
        <p:nvSpPr>
          <p:cNvPr id="5" name="Segnaposto piè di pagina 4">
            <a:extLst>
              <a:ext uri="{FF2B5EF4-FFF2-40B4-BE49-F238E27FC236}">
                <a16:creationId xmlns:a16="http://schemas.microsoft.com/office/drawing/2014/main" id="{4558C9F8-E266-3242-832C-425689F72052}"/>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DF6A7DDF-AF04-E1FE-77EA-C35383D1DA8D}"/>
              </a:ext>
            </a:extLst>
          </p:cNvPr>
          <p:cNvSpPr>
            <a:spLocks noGrp="1"/>
          </p:cNvSpPr>
          <p:nvPr>
            <p:ph type="sldNum" sz="quarter" idx="12"/>
          </p:nvPr>
        </p:nvSpPr>
        <p:spPr/>
        <p:txBody>
          <a:bodyPr/>
          <a:lstStyle/>
          <a:p>
            <a:fld id="{2FA42FFB-EC0C-4F6C-9DA7-7CCF3EBAB42F}" type="slidenum">
              <a:rPr lang="en-GB" smtClean="0"/>
              <a:t>‹N›</a:t>
            </a:fld>
            <a:endParaRPr lang="en-GB"/>
          </a:p>
        </p:txBody>
      </p:sp>
    </p:spTree>
    <p:extLst>
      <p:ext uri="{BB962C8B-B14F-4D97-AF65-F5344CB8AC3E}">
        <p14:creationId xmlns:p14="http://schemas.microsoft.com/office/powerpoint/2010/main" val="1147509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1F0C93E-BA36-9E26-57B7-AE728100201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34AB11A1-B8AB-8B4E-122A-FB94BDC65E4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540956FC-823D-02E6-BEF0-AA1CACB8D3FE}"/>
              </a:ext>
            </a:extLst>
          </p:cNvPr>
          <p:cNvSpPr>
            <a:spLocks noGrp="1"/>
          </p:cNvSpPr>
          <p:nvPr>
            <p:ph type="dt" sz="half" idx="10"/>
          </p:nvPr>
        </p:nvSpPr>
        <p:spPr/>
        <p:txBody>
          <a:bodyPr/>
          <a:lstStyle/>
          <a:p>
            <a:fld id="{5D648797-A4D9-48B8-9C73-7ED031C0B266}" type="datetimeFigureOut">
              <a:rPr lang="en-GB" smtClean="0"/>
              <a:t>28/08/2025</a:t>
            </a:fld>
            <a:endParaRPr lang="en-GB"/>
          </a:p>
        </p:txBody>
      </p:sp>
      <p:sp>
        <p:nvSpPr>
          <p:cNvPr id="5" name="Segnaposto piè di pagina 4">
            <a:extLst>
              <a:ext uri="{FF2B5EF4-FFF2-40B4-BE49-F238E27FC236}">
                <a16:creationId xmlns:a16="http://schemas.microsoft.com/office/drawing/2014/main" id="{0FB7894F-A29B-9E9C-606F-B1EE8B747945}"/>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BDE50674-B224-3EBF-CB37-B04254C62232}"/>
              </a:ext>
            </a:extLst>
          </p:cNvPr>
          <p:cNvSpPr>
            <a:spLocks noGrp="1"/>
          </p:cNvSpPr>
          <p:nvPr>
            <p:ph type="sldNum" sz="quarter" idx="12"/>
          </p:nvPr>
        </p:nvSpPr>
        <p:spPr/>
        <p:txBody>
          <a:bodyPr/>
          <a:lstStyle/>
          <a:p>
            <a:fld id="{2FA42FFB-EC0C-4F6C-9DA7-7CCF3EBAB42F}" type="slidenum">
              <a:rPr lang="en-GB" smtClean="0"/>
              <a:t>‹N›</a:t>
            </a:fld>
            <a:endParaRPr lang="en-GB"/>
          </a:p>
        </p:txBody>
      </p:sp>
    </p:spTree>
    <p:extLst>
      <p:ext uri="{BB962C8B-B14F-4D97-AF65-F5344CB8AC3E}">
        <p14:creationId xmlns:p14="http://schemas.microsoft.com/office/powerpoint/2010/main" val="2086558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635BC2B-EC0C-4E5F-B0F5-9B1F2C1BD635}" type="datetimeFigureOut">
              <a:rPr lang="it-IT" smtClean="0"/>
              <a:t>28/08/2025</a:t>
            </a:fld>
            <a:endParaRPr lang="it-IT"/>
          </a:p>
        </p:txBody>
      </p:sp>
      <p:sp>
        <p:nvSpPr>
          <p:cNvPr id="5" name="Footer Placeholder 4"/>
          <p:cNvSpPr>
            <a:spLocks noGrp="1"/>
          </p:cNvSpPr>
          <p:nvPr>
            <p:ph type="ftr" sz="quarter" idx="11"/>
          </p:nvPr>
        </p:nvSpPr>
        <p:spPr/>
        <p:txBody>
          <a:bodyPr/>
          <a:lstStyle/>
          <a:p>
            <a:endParaRPr lang="it-IT"/>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1573571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635BC2B-EC0C-4E5F-B0F5-9B1F2C1BD635}" type="datetimeFigureOut">
              <a:rPr lang="it-IT" smtClean="0"/>
              <a:t>28/08/2025</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4127126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635BC2B-EC0C-4E5F-B0F5-9B1F2C1BD635}" type="datetimeFigureOut">
              <a:rPr lang="it-IT" smtClean="0"/>
              <a:t>28/08/2025</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3491533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1635BC2B-EC0C-4E5F-B0F5-9B1F2C1BD635}" type="datetimeFigureOut">
              <a:rPr lang="it-IT" smtClean="0"/>
              <a:t>28/08/2025</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1049778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1635BC2B-EC0C-4E5F-B0F5-9B1F2C1BD635}" type="datetimeFigureOut">
              <a:rPr lang="it-IT" smtClean="0"/>
              <a:t>28/08/2025</a:t>
            </a:fld>
            <a:endParaRPr lang="it-IT"/>
          </a:p>
        </p:txBody>
      </p:sp>
      <p:sp>
        <p:nvSpPr>
          <p:cNvPr id="8" name="Footer Placeholder 7"/>
          <p:cNvSpPr>
            <a:spLocks noGrp="1"/>
          </p:cNvSpPr>
          <p:nvPr>
            <p:ph type="ftr" sz="quarter" idx="11"/>
          </p:nvPr>
        </p:nvSpPr>
        <p:spPr/>
        <p:txBody>
          <a:bodyPr/>
          <a:lstStyle/>
          <a:p>
            <a:endParaRPr lang="it-IT"/>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1865242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1635BC2B-EC0C-4E5F-B0F5-9B1F2C1BD635}" type="datetimeFigureOut">
              <a:rPr lang="it-IT" smtClean="0"/>
              <a:t>28/08/2025</a:t>
            </a:fld>
            <a:endParaRPr lang="it-IT"/>
          </a:p>
        </p:txBody>
      </p:sp>
      <p:sp>
        <p:nvSpPr>
          <p:cNvPr id="4" name="Footer Placeholder 3"/>
          <p:cNvSpPr>
            <a:spLocks noGrp="1"/>
          </p:cNvSpPr>
          <p:nvPr>
            <p:ph type="ftr" sz="quarter" idx="11"/>
          </p:nvPr>
        </p:nvSpPr>
        <p:spPr/>
        <p:txBody>
          <a:bodyPr/>
          <a:lstStyle/>
          <a:p>
            <a:endParaRPr lang="it-IT"/>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3855678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5BC2B-EC0C-4E5F-B0F5-9B1F2C1BD635}" type="datetimeFigureOut">
              <a:rPr lang="it-IT" smtClean="0"/>
              <a:t>28/08/2025</a:t>
            </a:fld>
            <a:endParaRPr lang="it-IT"/>
          </a:p>
        </p:txBody>
      </p:sp>
      <p:sp>
        <p:nvSpPr>
          <p:cNvPr id="3" name="Footer Placeholder 2"/>
          <p:cNvSpPr>
            <a:spLocks noGrp="1"/>
          </p:cNvSpPr>
          <p:nvPr>
            <p:ph type="ftr" sz="quarter" idx="11"/>
          </p:nvPr>
        </p:nvSpPr>
        <p:spPr/>
        <p:txBody>
          <a:bodyPr/>
          <a:lstStyle/>
          <a:p>
            <a:endParaRPr lang="it-IT"/>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1569342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635BC2B-EC0C-4E5F-B0F5-9B1F2C1BD635}" type="datetimeFigureOut">
              <a:rPr lang="it-IT" smtClean="0"/>
              <a:t>28/08/2025</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742811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F432A-1631-3BBE-612D-3D0411142F65}"/>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2A2A7EDD-02DE-9BEB-F71B-713F4397BE1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75C6F3E8-2765-9596-9166-DCB4DEAD88B7}"/>
              </a:ext>
            </a:extLst>
          </p:cNvPr>
          <p:cNvSpPr>
            <a:spLocks noGrp="1"/>
          </p:cNvSpPr>
          <p:nvPr>
            <p:ph type="dt" sz="half" idx="10"/>
          </p:nvPr>
        </p:nvSpPr>
        <p:spPr/>
        <p:txBody>
          <a:bodyPr/>
          <a:lstStyle/>
          <a:p>
            <a:fld id="{5D648797-A4D9-48B8-9C73-7ED031C0B266}" type="datetimeFigureOut">
              <a:rPr lang="en-GB" smtClean="0"/>
              <a:t>28/08/2025</a:t>
            </a:fld>
            <a:endParaRPr lang="en-GB"/>
          </a:p>
        </p:txBody>
      </p:sp>
      <p:sp>
        <p:nvSpPr>
          <p:cNvPr id="5" name="Segnaposto piè di pagina 4">
            <a:extLst>
              <a:ext uri="{FF2B5EF4-FFF2-40B4-BE49-F238E27FC236}">
                <a16:creationId xmlns:a16="http://schemas.microsoft.com/office/drawing/2014/main" id="{9DB49AFA-C233-228A-E7DB-9264FFA51552}"/>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8126C3A8-82D4-6886-F349-4B81F6FF9908}"/>
              </a:ext>
            </a:extLst>
          </p:cNvPr>
          <p:cNvSpPr>
            <a:spLocks noGrp="1"/>
          </p:cNvSpPr>
          <p:nvPr>
            <p:ph type="sldNum" sz="quarter" idx="12"/>
          </p:nvPr>
        </p:nvSpPr>
        <p:spPr/>
        <p:txBody>
          <a:bodyPr/>
          <a:lstStyle/>
          <a:p>
            <a:fld id="{2FA42FFB-EC0C-4F6C-9DA7-7CCF3EBAB42F}" type="slidenum">
              <a:rPr lang="en-GB" smtClean="0"/>
              <a:t>‹N›</a:t>
            </a:fld>
            <a:endParaRPr lang="en-GB"/>
          </a:p>
        </p:txBody>
      </p:sp>
    </p:spTree>
    <p:extLst>
      <p:ext uri="{BB962C8B-B14F-4D97-AF65-F5344CB8AC3E}">
        <p14:creationId xmlns:p14="http://schemas.microsoft.com/office/powerpoint/2010/main" val="3129930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635BC2B-EC0C-4E5F-B0F5-9B1F2C1BD635}" type="datetimeFigureOut">
              <a:rPr lang="it-IT" smtClean="0"/>
              <a:t>28/08/2025</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1306150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635BC2B-EC0C-4E5F-B0F5-9B1F2C1BD635}" type="datetimeFigureOut">
              <a:rPr lang="it-IT" smtClean="0"/>
              <a:t>28/08/2025</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912766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635BC2B-EC0C-4E5F-B0F5-9B1F2C1BD635}" type="datetimeFigureOut">
              <a:rPr lang="it-IT" smtClean="0"/>
              <a:t>28/08/2025</a:t>
            </a:fld>
            <a:endParaRPr lang="it-IT"/>
          </a:p>
        </p:txBody>
      </p:sp>
      <p:sp>
        <p:nvSpPr>
          <p:cNvPr id="5" name="Footer Placeholder 4"/>
          <p:cNvSpPr>
            <a:spLocks noGrp="1"/>
          </p:cNvSpPr>
          <p:nvPr>
            <p:ph type="ftr" sz="quarter" idx="11"/>
          </p:nvPr>
        </p:nvSpPr>
        <p:spPr/>
        <p:txBody>
          <a:bodyPr/>
          <a:lstStyle/>
          <a:p>
            <a:endParaRPr lang="it-IT"/>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827B6B3-C8CB-49E5-824F-C1C822D1C27D}" type="slidenum">
              <a:rPr lang="it-IT" smtClean="0"/>
              <a:t>‹N›</a:t>
            </a:fld>
            <a:endParaRPr lang="it-IT"/>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53536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1635BC2B-EC0C-4E5F-B0F5-9B1F2C1BD635}" type="datetimeFigureOut">
              <a:rPr lang="it-IT" smtClean="0"/>
              <a:t>28/08/2025</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3681032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1635BC2B-EC0C-4E5F-B0F5-9B1F2C1BD635}" type="datetimeFigureOut">
              <a:rPr lang="it-IT" smtClean="0"/>
              <a:t>28/08/2025</a:t>
            </a:fld>
            <a:endParaRPr lang="it-IT"/>
          </a:p>
        </p:txBody>
      </p:sp>
      <p:sp>
        <p:nvSpPr>
          <p:cNvPr id="6" name="Footer Placeholder 5"/>
          <p:cNvSpPr>
            <a:spLocks noGrp="1"/>
          </p:cNvSpPr>
          <p:nvPr>
            <p:ph type="ftr" sz="quarter" idx="11"/>
          </p:nvPr>
        </p:nvSpPr>
        <p:spPr/>
        <p:txBody>
          <a:bodyPr/>
          <a:lstStyle/>
          <a:p>
            <a:endParaRPr lang="it-IT"/>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27B6B3-C8CB-49E5-824F-C1C822D1C27D}" type="slidenum">
              <a:rPr lang="it-IT" smtClean="0"/>
              <a:t>‹N›</a:t>
            </a:fld>
            <a:endParaRPr lang="it-IT"/>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7439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1635BC2B-EC0C-4E5F-B0F5-9B1F2C1BD635}" type="datetimeFigureOut">
              <a:rPr lang="it-IT" smtClean="0"/>
              <a:t>28/08/2025</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4189958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635BC2B-EC0C-4E5F-B0F5-9B1F2C1BD635}" type="datetimeFigureOut">
              <a:rPr lang="it-IT" smtClean="0"/>
              <a:t>28/08/2025</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2470259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635BC2B-EC0C-4E5F-B0F5-9B1F2C1BD635}" type="datetimeFigureOut">
              <a:rPr lang="it-IT" smtClean="0"/>
              <a:t>28/08/2025</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27B6B3-C8CB-49E5-824F-C1C822D1C27D}" type="slidenum">
              <a:rPr lang="it-IT" smtClean="0"/>
              <a:t>‹N›</a:t>
            </a:fld>
            <a:endParaRPr lang="it-IT"/>
          </a:p>
        </p:txBody>
      </p:sp>
    </p:spTree>
    <p:extLst>
      <p:ext uri="{BB962C8B-B14F-4D97-AF65-F5344CB8AC3E}">
        <p14:creationId xmlns:p14="http://schemas.microsoft.com/office/powerpoint/2010/main" val="162445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4FF5A7-ED80-3A72-F684-F7BDC72D12D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95F382AB-F125-A66B-F86D-22EA2AD5EA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E713E20-02D1-166C-C49D-2D5BAE036CA0}"/>
              </a:ext>
            </a:extLst>
          </p:cNvPr>
          <p:cNvSpPr>
            <a:spLocks noGrp="1"/>
          </p:cNvSpPr>
          <p:nvPr>
            <p:ph type="dt" sz="half" idx="10"/>
          </p:nvPr>
        </p:nvSpPr>
        <p:spPr/>
        <p:txBody>
          <a:bodyPr/>
          <a:lstStyle/>
          <a:p>
            <a:fld id="{5D648797-A4D9-48B8-9C73-7ED031C0B266}" type="datetimeFigureOut">
              <a:rPr lang="en-GB" smtClean="0"/>
              <a:t>28/08/2025</a:t>
            </a:fld>
            <a:endParaRPr lang="en-GB"/>
          </a:p>
        </p:txBody>
      </p:sp>
      <p:sp>
        <p:nvSpPr>
          <p:cNvPr id="5" name="Segnaposto piè di pagina 4">
            <a:extLst>
              <a:ext uri="{FF2B5EF4-FFF2-40B4-BE49-F238E27FC236}">
                <a16:creationId xmlns:a16="http://schemas.microsoft.com/office/drawing/2014/main" id="{16B97E65-9A9F-9222-4EAF-E3D198A701E6}"/>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39CF85A0-B489-9D4F-9BC9-EF996D3536D2}"/>
              </a:ext>
            </a:extLst>
          </p:cNvPr>
          <p:cNvSpPr>
            <a:spLocks noGrp="1"/>
          </p:cNvSpPr>
          <p:nvPr>
            <p:ph type="sldNum" sz="quarter" idx="12"/>
          </p:nvPr>
        </p:nvSpPr>
        <p:spPr/>
        <p:txBody>
          <a:bodyPr/>
          <a:lstStyle/>
          <a:p>
            <a:fld id="{2FA42FFB-EC0C-4F6C-9DA7-7CCF3EBAB42F}" type="slidenum">
              <a:rPr lang="en-GB" smtClean="0"/>
              <a:t>‹N›</a:t>
            </a:fld>
            <a:endParaRPr lang="en-GB"/>
          </a:p>
        </p:txBody>
      </p:sp>
    </p:spTree>
    <p:extLst>
      <p:ext uri="{BB962C8B-B14F-4D97-AF65-F5344CB8AC3E}">
        <p14:creationId xmlns:p14="http://schemas.microsoft.com/office/powerpoint/2010/main" val="138685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6D64C0-67A2-96B5-D8FF-084F86329D7B}"/>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A9237C96-CFA4-CD12-6DF4-30510248699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6AD74D6B-83DE-72CC-1E4C-11DA2CA8FCB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FA2B98C3-12F4-DB45-0AEA-0BEDED7D14CF}"/>
              </a:ext>
            </a:extLst>
          </p:cNvPr>
          <p:cNvSpPr>
            <a:spLocks noGrp="1"/>
          </p:cNvSpPr>
          <p:nvPr>
            <p:ph type="dt" sz="half" idx="10"/>
          </p:nvPr>
        </p:nvSpPr>
        <p:spPr/>
        <p:txBody>
          <a:bodyPr/>
          <a:lstStyle/>
          <a:p>
            <a:fld id="{5D648797-A4D9-48B8-9C73-7ED031C0B266}" type="datetimeFigureOut">
              <a:rPr lang="en-GB" smtClean="0"/>
              <a:t>28/08/2025</a:t>
            </a:fld>
            <a:endParaRPr lang="en-GB"/>
          </a:p>
        </p:txBody>
      </p:sp>
      <p:sp>
        <p:nvSpPr>
          <p:cNvPr id="6" name="Segnaposto piè di pagina 5">
            <a:extLst>
              <a:ext uri="{FF2B5EF4-FFF2-40B4-BE49-F238E27FC236}">
                <a16:creationId xmlns:a16="http://schemas.microsoft.com/office/drawing/2014/main" id="{A5DE1209-B7A6-1CF5-7E1C-B6C07D71402F}"/>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129CD505-052E-9FFD-5210-6A89793E0C4E}"/>
              </a:ext>
            </a:extLst>
          </p:cNvPr>
          <p:cNvSpPr>
            <a:spLocks noGrp="1"/>
          </p:cNvSpPr>
          <p:nvPr>
            <p:ph type="sldNum" sz="quarter" idx="12"/>
          </p:nvPr>
        </p:nvSpPr>
        <p:spPr/>
        <p:txBody>
          <a:bodyPr/>
          <a:lstStyle/>
          <a:p>
            <a:fld id="{2FA42FFB-EC0C-4F6C-9DA7-7CCF3EBAB42F}" type="slidenum">
              <a:rPr lang="en-GB" smtClean="0"/>
              <a:t>‹N›</a:t>
            </a:fld>
            <a:endParaRPr lang="en-GB"/>
          </a:p>
        </p:txBody>
      </p:sp>
    </p:spTree>
    <p:extLst>
      <p:ext uri="{BB962C8B-B14F-4D97-AF65-F5344CB8AC3E}">
        <p14:creationId xmlns:p14="http://schemas.microsoft.com/office/powerpoint/2010/main" val="243871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71634F-D6E1-BE0D-A3C3-D62A709193A5}"/>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D58B89F-05FB-B52F-FA38-E1FC813538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218FC95-C149-5FBF-C6E0-A851C1265BA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6029A81B-EB5E-E2F8-A2E6-50F875DB4E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99B3B69-1161-CE0A-69EC-F945780D18A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D1209CB0-FA0D-C726-7CC9-705A7713D585}"/>
              </a:ext>
            </a:extLst>
          </p:cNvPr>
          <p:cNvSpPr>
            <a:spLocks noGrp="1"/>
          </p:cNvSpPr>
          <p:nvPr>
            <p:ph type="dt" sz="half" idx="10"/>
          </p:nvPr>
        </p:nvSpPr>
        <p:spPr/>
        <p:txBody>
          <a:bodyPr/>
          <a:lstStyle/>
          <a:p>
            <a:fld id="{5D648797-A4D9-48B8-9C73-7ED031C0B266}" type="datetimeFigureOut">
              <a:rPr lang="en-GB" smtClean="0"/>
              <a:t>28/08/2025</a:t>
            </a:fld>
            <a:endParaRPr lang="en-GB"/>
          </a:p>
        </p:txBody>
      </p:sp>
      <p:sp>
        <p:nvSpPr>
          <p:cNvPr id="8" name="Segnaposto piè di pagina 7">
            <a:extLst>
              <a:ext uri="{FF2B5EF4-FFF2-40B4-BE49-F238E27FC236}">
                <a16:creationId xmlns:a16="http://schemas.microsoft.com/office/drawing/2014/main" id="{E8C0EC99-D2FF-8CF3-9DD5-A36F7D46FC72}"/>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A0E3E69E-F4C7-B3BA-0665-834B05E28726}"/>
              </a:ext>
            </a:extLst>
          </p:cNvPr>
          <p:cNvSpPr>
            <a:spLocks noGrp="1"/>
          </p:cNvSpPr>
          <p:nvPr>
            <p:ph type="sldNum" sz="quarter" idx="12"/>
          </p:nvPr>
        </p:nvSpPr>
        <p:spPr/>
        <p:txBody>
          <a:bodyPr/>
          <a:lstStyle/>
          <a:p>
            <a:fld id="{2FA42FFB-EC0C-4F6C-9DA7-7CCF3EBAB42F}" type="slidenum">
              <a:rPr lang="en-GB" smtClean="0"/>
              <a:t>‹N›</a:t>
            </a:fld>
            <a:endParaRPr lang="en-GB"/>
          </a:p>
        </p:txBody>
      </p:sp>
    </p:spTree>
    <p:extLst>
      <p:ext uri="{BB962C8B-B14F-4D97-AF65-F5344CB8AC3E}">
        <p14:creationId xmlns:p14="http://schemas.microsoft.com/office/powerpoint/2010/main" val="3376266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97B147-B520-C155-47FC-B51335C3A899}"/>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46EFDACB-E8A5-9FAC-40AF-4CA8164433F8}"/>
              </a:ext>
            </a:extLst>
          </p:cNvPr>
          <p:cNvSpPr>
            <a:spLocks noGrp="1"/>
          </p:cNvSpPr>
          <p:nvPr>
            <p:ph type="dt" sz="half" idx="10"/>
          </p:nvPr>
        </p:nvSpPr>
        <p:spPr/>
        <p:txBody>
          <a:bodyPr/>
          <a:lstStyle/>
          <a:p>
            <a:fld id="{5D648797-A4D9-48B8-9C73-7ED031C0B266}" type="datetimeFigureOut">
              <a:rPr lang="en-GB" smtClean="0"/>
              <a:t>28/08/2025</a:t>
            </a:fld>
            <a:endParaRPr lang="en-GB"/>
          </a:p>
        </p:txBody>
      </p:sp>
      <p:sp>
        <p:nvSpPr>
          <p:cNvPr id="4" name="Segnaposto piè di pagina 3">
            <a:extLst>
              <a:ext uri="{FF2B5EF4-FFF2-40B4-BE49-F238E27FC236}">
                <a16:creationId xmlns:a16="http://schemas.microsoft.com/office/drawing/2014/main" id="{2A780060-2C1A-E461-D4A2-0198EAE99F5F}"/>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DB1C4D23-FAB6-7FEE-38EC-C29A4B8869D6}"/>
              </a:ext>
            </a:extLst>
          </p:cNvPr>
          <p:cNvSpPr>
            <a:spLocks noGrp="1"/>
          </p:cNvSpPr>
          <p:nvPr>
            <p:ph type="sldNum" sz="quarter" idx="12"/>
          </p:nvPr>
        </p:nvSpPr>
        <p:spPr/>
        <p:txBody>
          <a:bodyPr/>
          <a:lstStyle/>
          <a:p>
            <a:fld id="{2FA42FFB-EC0C-4F6C-9DA7-7CCF3EBAB42F}" type="slidenum">
              <a:rPr lang="en-GB" smtClean="0"/>
              <a:t>‹N›</a:t>
            </a:fld>
            <a:endParaRPr lang="en-GB"/>
          </a:p>
        </p:txBody>
      </p:sp>
    </p:spTree>
    <p:extLst>
      <p:ext uri="{BB962C8B-B14F-4D97-AF65-F5344CB8AC3E}">
        <p14:creationId xmlns:p14="http://schemas.microsoft.com/office/powerpoint/2010/main" val="227069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130AFE8-C125-A315-1DE1-DB67C4F5C1A7}"/>
              </a:ext>
            </a:extLst>
          </p:cNvPr>
          <p:cNvSpPr>
            <a:spLocks noGrp="1"/>
          </p:cNvSpPr>
          <p:nvPr>
            <p:ph type="dt" sz="half" idx="10"/>
          </p:nvPr>
        </p:nvSpPr>
        <p:spPr/>
        <p:txBody>
          <a:bodyPr/>
          <a:lstStyle/>
          <a:p>
            <a:fld id="{5D648797-A4D9-48B8-9C73-7ED031C0B266}" type="datetimeFigureOut">
              <a:rPr lang="en-GB" smtClean="0"/>
              <a:t>28/08/2025</a:t>
            </a:fld>
            <a:endParaRPr lang="en-GB"/>
          </a:p>
        </p:txBody>
      </p:sp>
      <p:sp>
        <p:nvSpPr>
          <p:cNvPr id="3" name="Segnaposto piè di pagina 2">
            <a:extLst>
              <a:ext uri="{FF2B5EF4-FFF2-40B4-BE49-F238E27FC236}">
                <a16:creationId xmlns:a16="http://schemas.microsoft.com/office/drawing/2014/main" id="{1EFE0DE7-D28D-0649-A4C0-628389ABBDAA}"/>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965F1E76-57C3-F990-BA5A-EC3B47678DCE}"/>
              </a:ext>
            </a:extLst>
          </p:cNvPr>
          <p:cNvSpPr>
            <a:spLocks noGrp="1"/>
          </p:cNvSpPr>
          <p:nvPr>
            <p:ph type="sldNum" sz="quarter" idx="12"/>
          </p:nvPr>
        </p:nvSpPr>
        <p:spPr/>
        <p:txBody>
          <a:bodyPr/>
          <a:lstStyle/>
          <a:p>
            <a:fld id="{2FA42FFB-EC0C-4F6C-9DA7-7CCF3EBAB42F}" type="slidenum">
              <a:rPr lang="en-GB" smtClean="0"/>
              <a:t>‹N›</a:t>
            </a:fld>
            <a:endParaRPr lang="en-GB"/>
          </a:p>
        </p:txBody>
      </p:sp>
    </p:spTree>
    <p:extLst>
      <p:ext uri="{BB962C8B-B14F-4D97-AF65-F5344CB8AC3E}">
        <p14:creationId xmlns:p14="http://schemas.microsoft.com/office/powerpoint/2010/main" val="1388348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1F6B27-3D0F-DDD0-9BA2-0845BD899AA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1671A979-6574-C8E7-8129-1FC3FB2B65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9D078C8A-9086-A36D-AAD4-1B4C92A48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EF53906-DCDF-676E-DA34-E7D745B81272}"/>
              </a:ext>
            </a:extLst>
          </p:cNvPr>
          <p:cNvSpPr>
            <a:spLocks noGrp="1"/>
          </p:cNvSpPr>
          <p:nvPr>
            <p:ph type="dt" sz="half" idx="10"/>
          </p:nvPr>
        </p:nvSpPr>
        <p:spPr/>
        <p:txBody>
          <a:bodyPr/>
          <a:lstStyle/>
          <a:p>
            <a:fld id="{5D648797-A4D9-48B8-9C73-7ED031C0B266}" type="datetimeFigureOut">
              <a:rPr lang="en-GB" smtClean="0"/>
              <a:t>28/08/2025</a:t>
            </a:fld>
            <a:endParaRPr lang="en-GB"/>
          </a:p>
        </p:txBody>
      </p:sp>
      <p:sp>
        <p:nvSpPr>
          <p:cNvPr id="6" name="Segnaposto piè di pagina 5">
            <a:extLst>
              <a:ext uri="{FF2B5EF4-FFF2-40B4-BE49-F238E27FC236}">
                <a16:creationId xmlns:a16="http://schemas.microsoft.com/office/drawing/2014/main" id="{31322E6B-2771-3F4A-802D-78E51D5CBBD0}"/>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9E6BA240-5BE4-257E-2AA5-F5BA528BA653}"/>
              </a:ext>
            </a:extLst>
          </p:cNvPr>
          <p:cNvSpPr>
            <a:spLocks noGrp="1"/>
          </p:cNvSpPr>
          <p:nvPr>
            <p:ph type="sldNum" sz="quarter" idx="12"/>
          </p:nvPr>
        </p:nvSpPr>
        <p:spPr/>
        <p:txBody>
          <a:bodyPr/>
          <a:lstStyle/>
          <a:p>
            <a:fld id="{2FA42FFB-EC0C-4F6C-9DA7-7CCF3EBAB42F}" type="slidenum">
              <a:rPr lang="en-GB" smtClean="0"/>
              <a:t>‹N›</a:t>
            </a:fld>
            <a:endParaRPr lang="en-GB"/>
          </a:p>
        </p:txBody>
      </p:sp>
    </p:spTree>
    <p:extLst>
      <p:ext uri="{BB962C8B-B14F-4D97-AF65-F5344CB8AC3E}">
        <p14:creationId xmlns:p14="http://schemas.microsoft.com/office/powerpoint/2010/main" val="3285977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C0FC4B-D811-5160-50F4-5C8920D9DB8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D71DC9C2-C9DD-AFCA-6378-149BECC0E0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0CAC9240-8E78-3477-B011-84C4C8BA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1B45337-D8AB-EB59-B012-2A360DE91248}"/>
              </a:ext>
            </a:extLst>
          </p:cNvPr>
          <p:cNvSpPr>
            <a:spLocks noGrp="1"/>
          </p:cNvSpPr>
          <p:nvPr>
            <p:ph type="dt" sz="half" idx="10"/>
          </p:nvPr>
        </p:nvSpPr>
        <p:spPr/>
        <p:txBody>
          <a:bodyPr/>
          <a:lstStyle/>
          <a:p>
            <a:fld id="{5D648797-A4D9-48B8-9C73-7ED031C0B266}" type="datetimeFigureOut">
              <a:rPr lang="en-GB" smtClean="0"/>
              <a:t>28/08/2025</a:t>
            </a:fld>
            <a:endParaRPr lang="en-GB"/>
          </a:p>
        </p:txBody>
      </p:sp>
      <p:sp>
        <p:nvSpPr>
          <p:cNvPr id="6" name="Segnaposto piè di pagina 5">
            <a:extLst>
              <a:ext uri="{FF2B5EF4-FFF2-40B4-BE49-F238E27FC236}">
                <a16:creationId xmlns:a16="http://schemas.microsoft.com/office/drawing/2014/main" id="{7ED350A0-8BBC-16AC-686D-41782E2A04B7}"/>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B27C54BC-E944-BBE4-4819-46369C658E07}"/>
              </a:ext>
            </a:extLst>
          </p:cNvPr>
          <p:cNvSpPr>
            <a:spLocks noGrp="1"/>
          </p:cNvSpPr>
          <p:nvPr>
            <p:ph type="sldNum" sz="quarter" idx="12"/>
          </p:nvPr>
        </p:nvSpPr>
        <p:spPr/>
        <p:txBody>
          <a:bodyPr/>
          <a:lstStyle/>
          <a:p>
            <a:fld id="{2FA42FFB-EC0C-4F6C-9DA7-7CCF3EBAB42F}" type="slidenum">
              <a:rPr lang="en-GB" smtClean="0"/>
              <a:t>‹N›</a:t>
            </a:fld>
            <a:endParaRPr lang="en-GB"/>
          </a:p>
        </p:txBody>
      </p:sp>
    </p:spTree>
    <p:extLst>
      <p:ext uri="{BB962C8B-B14F-4D97-AF65-F5344CB8AC3E}">
        <p14:creationId xmlns:p14="http://schemas.microsoft.com/office/powerpoint/2010/main" val="2786182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10CC3E3-476A-A3E0-13F3-CA9370F963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1A2ABAF7-BD78-9559-7D30-E3F6C19657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84494D03-FEAD-B56C-9C1C-4B2DA24B7F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648797-A4D9-48B8-9C73-7ED031C0B266}" type="datetimeFigureOut">
              <a:rPr lang="en-GB" smtClean="0"/>
              <a:t>28/08/2025</a:t>
            </a:fld>
            <a:endParaRPr lang="en-GB"/>
          </a:p>
        </p:txBody>
      </p:sp>
      <p:sp>
        <p:nvSpPr>
          <p:cNvPr id="5" name="Segnaposto piè di pagina 4">
            <a:extLst>
              <a:ext uri="{FF2B5EF4-FFF2-40B4-BE49-F238E27FC236}">
                <a16:creationId xmlns:a16="http://schemas.microsoft.com/office/drawing/2014/main" id="{4947FBBD-C368-69AF-8B63-A69BCB7A99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egnaposto numero diapositiva 5">
            <a:extLst>
              <a:ext uri="{FF2B5EF4-FFF2-40B4-BE49-F238E27FC236}">
                <a16:creationId xmlns:a16="http://schemas.microsoft.com/office/drawing/2014/main" id="{7D811741-8D82-58AE-18D1-5E7BF14E2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A42FFB-EC0C-4F6C-9DA7-7CCF3EBAB42F}" type="slidenum">
              <a:rPr lang="en-GB" smtClean="0"/>
              <a:t>‹N›</a:t>
            </a:fld>
            <a:endParaRPr lang="en-GB"/>
          </a:p>
        </p:txBody>
      </p:sp>
    </p:spTree>
    <p:extLst>
      <p:ext uri="{BB962C8B-B14F-4D97-AF65-F5344CB8AC3E}">
        <p14:creationId xmlns:p14="http://schemas.microsoft.com/office/powerpoint/2010/main" val="699800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635BC2B-EC0C-4E5F-B0F5-9B1F2C1BD635}" type="datetimeFigureOut">
              <a:rPr lang="it-IT" smtClean="0"/>
              <a:t>28/08/2025</a:t>
            </a:fld>
            <a:endParaRPr lang="it-IT"/>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827B6B3-C8CB-49E5-824F-C1C822D1C27D}" type="slidenum">
              <a:rPr lang="it-IT" smtClean="0"/>
              <a:t>‹N›</a:t>
            </a:fld>
            <a:endParaRPr lang="it-IT"/>
          </a:p>
        </p:txBody>
      </p:sp>
    </p:spTree>
    <p:extLst>
      <p:ext uri="{BB962C8B-B14F-4D97-AF65-F5344CB8AC3E}">
        <p14:creationId xmlns:p14="http://schemas.microsoft.com/office/powerpoint/2010/main" val="4038350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24.svg"/><Relationship Id="rId4" Type="http://schemas.openxmlformats.org/officeDocument/2006/relationships/image" Target="../media/image2.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250.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diagramQuickStyle" Target="../diagrams/quickStyle1.xml"/><Relationship Id="rId11" Type="http://schemas.openxmlformats.org/officeDocument/2006/relationships/image" Target="../media/image5.jpeg"/><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0.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4.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6.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8.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jpeg"/><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18.jpeg"/><Relationship Id="rId10"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20D181-A447-EBEA-2D7B-32CF74E3AF20}"/>
              </a:ext>
            </a:extLst>
          </p:cNvPr>
          <p:cNvSpPr>
            <a:spLocks noGrp="1"/>
          </p:cNvSpPr>
          <p:nvPr>
            <p:ph type="ctrTitle"/>
          </p:nvPr>
        </p:nvSpPr>
        <p:spPr>
          <a:xfrm>
            <a:off x="1638300" y="910794"/>
            <a:ext cx="8915399" cy="2262781"/>
          </a:xfrm>
        </p:spPr>
        <p:txBody>
          <a:bodyPr>
            <a:normAutofit fontScale="90000"/>
          </a:bodyPr>
          <a:lstStyle/>
          <a:p>
            <a:pPr algn="ctr"/>
            <a:r>
              <a:rPr lang="it-IT" sz="4600" b="1" dirty="0">
                <a:solidFill>
                  <a:schemeClr val="bg2">
                    <a:lumMod val="50000"/>
                  </a:schemeClr>
                </a:solidFill>
              </a:rPr>
              <a:t>CHANGES IN FALL MIGRATION OF EUROPEAN HONEY BUZZARD (</a:t>
            </a:r>
            <a:r>
              <a:rPr lang="it-IT" sz="4600" b="1" i="1" dirty="0">
                <a:solidFill>
                  <a:schemeClr val="bg2">
                    <a:lumMod val="50000"/>
                  </a:schemeClr>
                </a:solidFill>
              </a:rPr>
              <a:t>Pernis apivorus</a:t>
            </a:r>
            <a:r>
              <a:rPr lang="it-IT" sz="4600" b="1" dirty="0">
                <a:solidFill>
                  <a:schemeClr val="bg2">
                    <a:lumMod val="50000"/>
                  </a:schemeClr>
                </a:solidFill>
              </a:rPr>
              <a:t>) IN VALLE STURA DI DEMONTE</a:t>
            </a:r>
          </a:p>
        </p:txBody>
      </p:sp>
      <p:sp>
        <p:nvSpPr>
          <p:cNvPr id="3" name="Sottotitolo 2">
            <a:extLst>
              <a:ext uri="{FF2B5EF4-FFF2-40B4-BE49-F238E27FC236}">
                <a16:creationId xmlns:a16="http://schemas.microsoft.com/office/drawing/2014/main" id="{87C4343F-3EB3-7AFA-E2EA-5ACC1EA8E55B}"/>
              </a:ext>
            </a:extLst>
          </p:cNvPr>
          <p:cNvSpPr>
            <a:spLocks noGrp="1"/>
          </p:cNvSpPr>
          <p:nvPr>
            <p:ph type="subTitle" idx="1"/>
          </p:nvPr>
        </p:nvSpPr>
        <p:spPr>
          <a:xfrm>
            <a:off x="1938880" y="3173575"/>
            <a:ext cx="8915399" cy="759328"/>
          </a:xfrm>
        </p:spPr>
        <p:txBody>
          <a:bodyPr>
            <a:normAutofit/>
          </a:bodyPr>
          <a:lstStyle/>
          <a:p>
            <a:pPr algn="ctr"/>
            <a:r>
              <a:rPr lang="it-IT" b="1" dirty="0"/>
              <a:t>Michela Fadda, Fabiano Sartirana, Elisa Avanzinelli, Luca Giraudo, Stefano Leonardi</a:t>
            </a:r>
          </a:p>
        </p:txBody>
      </p:sp>
      <p:pic>
        <p:nvPicPr>
          <p:cNvPr id="5" name="Picture 6" descr="Parco naturale delle Alpi Marittime - MontagneInRete - TSM">
            <a:extLst>
              <a:ext uri="{FF2B5EF4-FFF2-40B4-BE49-F238E27FC236}">
                <a16:creationId xmlns:a16="http://schemas.microsoft.com/office/drawing/2014/main" id="{637952B4-C519-E626-422A-5C88C4528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64" y="5673213"/>
            <a:ext cx="2589999" cy="1184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ogo-unipr-square - Cipack">
            <a:extLst>
              <a:ext uri="{FF2B5EF4-FFF2-40B4-BE49-F238E27FC236}">
                <a16:creationId xmlns:a16="http://schemas.microsoft.com/office/drawing/2014/main" id="{90934A90-1F9F-8DFD-94D6-ADAA3FB99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3700" y="5632303"/>
            <a:ext cx="1185778" cy="1185778"/>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descr="Immagine che contiene uccello, uccello acquatico, gabbiano, becco&#10;&#10;Il contenuto generato dall'IA potrebbe non essere corretto.">
            <a:extLst>
              <a:ext uri="{FF2B5EF4-FFF2-40B4-BE49-F238E27FC236}">
                <a16:creationId xmlns:a16="http://schemas.microsoft.com/office/drawing/2014/main" id="{BD6703DF-522C-90BA-D500-7261277DB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081" y="4044174"/>
            <a:ext cx="1576701" cy="2230131"/>
          </a:xfrm>
          <a:prstGeom prst="rect">
            <a:avLst/>
          </a:prstGeom>
        </p:spPr>
      </p:pic>
      <p:pic>
        <p:nvPicPr>
          <p:cNvPr id="10" name="Immagine 9" descr="Immagine che contiene Elementi grafici, grafica, Carattere, Policromia&#10;&#10;Il contenuto generato dall'IA potrebbe non essere corretto.">
            <a:extLst>
              <a:ext uri="{FF2B5EF4-FFF2-40B4-BE49-F238E27FC236}">
                <a16:creationId xmlns:a16="http://schemas.microsoft.com/office/drawing/2014/main" id="{04AB9ACC-C0DC-A520-52B4-7B98A253B6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6640" y="4033353"/>
            <a:ext cx="2589999" cy="2253851"/>
          </a:xfrm>
          <a:prstGeom prst="rect">
            <a:avLst/>
          </a:prstGeom>
        </p:spPr>
      </p:pic>
    </p:spTree>
    <p:extLst>
      <p:ext uri="{BB962C8B-B14F-4D97-AF65-F5344CB8AC3E}">
        <p14:creationId xmlns:p14="http://schemas.microsoft.com/office/powerpoint/2010/main" val="14841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4BF8E-F617-8CED-A7EC-B2A378E3AF57}"/>
            </a:ext>
          </a:extLst>
        </p:cNvPr>
        <p:cNvGrpSpPr/>
        <p:nvPr/>
      </p:nvGrpSpPr>
      <p:grpSpPr>
        <a:xfrm>
          <a:off x="0" y="0"/>
          <a:ext cx="0" cy="0"/>
          <a:chOff x="0" y="0"/>
          <a:chExt cx="0" cy="0"/>
        </a:xfrm>
      </p:grpSpPr>
      <p:sp>
        <p:nvSpPr>
          <p:cNvPr id="30" name="CasellaDiTesto 29">
            <a:extLst>
              <a:ext uri="{FF2B5EF4-FFF2-40B4-BE49-F238E27FC236}">
                <a16:creationId xmlns:a16="http://schemas.microsoft.com/office/drawing/2014/main" id="{8A1F7A26-8C0E-A190-865D-19293D0823F6}"/>
              </a:ext>
            </a:extLst>
          </p:cNvPr>
          <p:cNvSpPr txBox="1"/>
          <p:nvPr/>
        </p:nvSpPr>
        <p:spPr>
          <a:xfrm>
            <a:off x="9415274" y="1190692"/>
            <a:ext cx="2678938" cy="492443"/>
          </a:xfrm>
          <a:prstGeom prst="rect">
            <a:avLst/>
          </a:prstGeom>
          <a:noFill/>
        </p:spPr>
        <p:txBody>
          <a:bodyPr wrap="none" rtlCol="0">
            <a:spAutoFit/>
          </a:bodyPr>
          <a:lstStyle/>
          <a:p>
            <a:r>
              <a:rPr lang="it-IT" sz="2600" b="1" dirty="0">
                <a:solidFill>
                  <a:srgbClr val="FF0000"/>
                </a:solidFill>
              </a:rPr>
              <a:t>DATA ANALYSIS</a:t>
            </a:r>
          </a:p>
        </p:txBody>
      </p:sp>
      <p:sp>
        <p:nvSpPr>
          <p:cNvPr id="32" name="Rettangolo 31">
            <a:extLst>
              <a:ext uri="{FF2B5EF4-FFF2-40B4-BE49-F238E27FC236}">
                <a16:creationId xmlns:a16="http://schemas.microsoft.com/office/drawing/2014/main" id="{D73E25A9-233E-9F00-50DE-2053B7D38B79}"/>
              </a:ext>
            </a:extLst>
          </p:cNvPr>
          <p:cNvSpPr/>
          <p:nvPr/>
        </p:nvSpPr>
        <p:spPr>
          <a:xfrm>
            <a:off x="460306" y="1545771"/>
            <a:ext cx="2678938" cy="791034"/>
          </a:xfrm>
          <a:prstGeom prst="rect">
            <a:avLst/>
          </a:prstGeom>
          <a:solidFill>
            <a:schemeClr val="accent3">
              <a:lumMod val="20000"/>
              <a:lumOff val="80000"/>
            </a:schemeClr>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DATI ANNUALI DI PASSAGGIO</a:t>
            </a:r>
          </a:p>
        </p:txBody>
      </p:sp>
      <p:sp>
        <p:nvSpPr>
          <p:cNvPr id="33" name="CasellaDiTesto 32">
            <a:extLst>
              <a:ext uri="{FF2B5EF4-FFF2-40B4-BE49-F238E27FC236}">
                <a16:creationId xmlns:a16="http://schemas.microsoft.com/office/drawing/2014/main" id="{69B8B953-9017-8656-4337-7169A57B9EE7}"/>
              </a:ext>
            </a:extLst>
          </p:cNvPr>
          <p:cNvSpPr txBox="1"/>
          <p:nvPr/>
        </p:nvSpPr>
        <p:spPr>
          <a:xfrm>
            <a:off x="460306" y="2596938"/>
            <a:ext cx="6277950" cy="800219"/>
          </a:xfrm>
          <a:prstGeom prst="rect">
            <a:avLst/>
          </a:prstGeom>
          <a:solidFill>
            <a:schemeClr val="bg1">
              <a:lumMod val="95000"/>
            </a:schemeClr>
          </a:solidFill>
        </p:spPr>
        <p:txBody>
          <a:bodyPr wrap="square" rtlCol="0">
            <a:spAutoFit/>
          </a:bodyPr>
          <a:lstStyle/>
          <a:p>
            <a:pPr algn="just"/>
            <a:r>
              <a:rPr lang="it-IT" b="1" dirty="0">
                <a:solidFill>
                  <a:srgbClr val="FF0000"/>
                </a:solidFill>
              </a:rPr>
              <a:t>MIGRATION MIDPOINT: </a:t>
            </a:r>
            <a:r>
              <a:rPr lang="en-US" sz="1400" dirty="0"/>
              <a:t>defined as the day by which half of the Honey Buzzard counted throughout the migration season have passed through Madonna del Pino</a:t>
            </a:r>
            <a:endParaRPr lang="it-IT" sz="1400" dirty="0"/>
          </a:p>
        </p:txBody>
      </p:sp>
      <p:sp>
        <p:nvSpPr>
          <p:cNvPr id="35" name="CasellaDiTesto 34">
            <a:extLst>
              <a:ext uri="{FF2B5EF4-FFF2-40B4-BE49-F238E27FC236}">
                <a16:creationId xmlns:a16="http://schemas.microsoft.com/office/drawing/2014/main" id="{BF98CAE8-AA90-3CFD-653F-32F0D51EDB68}"/>
              </a:ext>
            </a:extLst>
          </p:cNvPr>
          <p:cNvSpPr txBox="1"/>
          <p:nvPr/>
        </p:nvSpPr>
        <p:spPr>
          <a:xfrm>
            <a:off x="460306" y="3561500"/>
            <a:ext cx="6254591" cy="584775"/>
          </a:xfrm>
          <a:prstGeom prst="rect">
            <a:avLst/>
          </a:prstGeom>
          <a:solidFill>
            <a:schemeClr val="bg1">
              <a:lumMod val="95000"/>
            </a:schemeClr>
          </a:solidFill>
        </p:spPr>
        <p:txBody>
          <a:bodyPr wrap="square" rtlCol="0">
            <a:spAutoFit/>
          </a:bodyPr>
          <a:lstStyle/>
          <a:p>
            <a:pPr algn="just"/>
            <a:r>
              <a:rPr lang="it-IT" b="1" dirty="0">
                <a:solidFill>
                  <a:srgbClr val="00B050"/>
                </a:solidFill>
              </a:rPr>
              <a:t>AVERAGE PEAK DAY: </a:t>
            </a:r>
            <a:r>
              <a:rPr lang="en-US" sz="1400" dirty="0"/>
              <a:t>defined as the average of ordinal dates of peak migration days for each season</a:t>
            </a:r>
            <a:endParaRPr lang="it-IT" sz="1400" dirty="0"/>
          </a:p>
        </p:txBody>
      </p:sp>
      <p:sp>
        <p:nvSpPr>
          <p:cNvPr id="36" name="CasellaDiTesto 35">
            <a:extLst>
              <a:ext uri="{FF2B5EF4-FFF2-40B4-BE49-F238E27FC236}">
                <a16:creationId xmlns:a16="http://schemas.microsoft.com/office/drawing/2014/main" id="{AC3A3369-CE8B-135A-5F09-9F5AF31EC2E2}"/>
              </a:ext>
            </a:extLst>
          </p:cNvPr>
          <p:cNvSpPr txBox="1"/>
          <p:nvPr/>
        </p:nvSpPr>
        <p:spPr>
          <a:xfrm>
            <a:off x="460306" y="4326092"/>
            <a:ext cx="6254590" cy="369332"/>
          </a:xfrm>
          <a:prstGeom prst="rect">
            <a:avLst/>
          </a:prstGeom>
          <a:solidFill>
            <a:schemeClr val="bg1">
              <a:lumMod val="95000"/>
            </a:schemeClr>
          </a:solidFill>
        </p:spPr>
        <p:txBody>
          <a:bodyPr wrap="square" rtlCol="0">
            <a:spAutoFit/>
          </a:bodyPr>
          <a:lstStyle/>
          <a:p>
            <a:r>
              <a:rPr lang="it-IT" b="1" dirty="0">
                <a:solidFill>
                  <a:srgbClr val="FFC000"/>
                </a:solidFill>
              </a:rPr>
              <a:t>FIRST PEAK DAY: </a:t>
            </a:r>
            <a:r>
              <a:rPr lang="it-IT" sz="1400" dirty="0"/>
              <a:t>first peak day during the migration</a:t>
            </a:r>
            <a:endParaRPr lang="it-IT" b="1" dirty="0"/>
          </a:p>
        </p:txBody>
      </p:sp>
      <p:sp>
        <p:nvSpPr>
          <p:cNvPr id="37" name="Ovale 36">
            <a:extLst>
              <a:ext uri="{FF2B5EF4-FFF2-40B4-BE49-F238E27FC236}">
                <a16:creationId xmlns:a16="http://schemas.microsoft.com/office/drawing/2014/main" id="{47C45C1E-23FF-3D73-3B91-0DC12AED92E3}"/>
              </a:ext>
            </a:extLst>
          </p:cNvPr>
          <p:cNvSpPr/>
          <p:nvPr/>
        </p:nvSpPr>
        <p:spPr>
          <a:xfrm>
            <a:off x="8142508" y="1873107"/>
            <a:ext cx="3004457" cy="10668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600" b="1" dirty="0">
                <a:solidFill>
                  <a:schemeClr val="tx1"/>
                </a:solidFill>
              </a:rPr>
              <a:t>PEAK DAY</a:t>
            </a:r>
          </a:p>
        </p:txBody>
      </p:sp>
      <p:cxnSp>
        <p:nvCxnSpPr>
          <p:cNvPr id="38" name="Connettore 2 37">
            <a:extLst>
              <a:ext uri="{FF2B5EF4-FFF2-40B4-BE49-F238E27FC236}">
                <a16:creationId xmlns:a16="http://schemas.microsoft.com/office/drawing/2014/main" id="{CD409E21-A87F-B588-09C3-EE9EF1399EB5}"/>
              </a:ext>
            </a:extLst>
          </p:cNvPr>
          <p:cNvCxnSpPr>
            <a:cxnSpLocks/>
          </p:cNvCxnSpPr>
          <p:nvPr/>
        </p:nvCxnSpPr>
        <p:spPr>
          <a:xfrm>
            <a:off x="9644736" y="2939907"/>
            <a:ext cx="0" cy="4044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CasellaDiTesto 38">
            <a:extLst>
              <a:ext uri="{FF2B5EF4-FFF2-40B4-BE49-F238E27FC236}">
                <a16:creationId xmlns:a16="http://schemas.microsoft.com/office/drawing/2014/main" id="{A4C26989-76ED-24E2-6AB4-C6B9D6EF271E}"/>
              </a:ext>
            </a:extLst>
          </p:cNvPr>
          <p:cNvSpPr txBox="1"/>
          <p:nvPr/>
        </p:nvSpPr>
        <p:spPr>
          <a:xfrm>
            <a:off x="7455509" y="3344392"/>
            <a:ext cx="4378453" cy="1477328"/>
          </a:xfrm>
          <a:prstGeom prst="rect">
            <a:avLst/>
          </a:prstGeom>
          <a:noFill/>
        </p:spPr>
        <p:txBody>
          <a:bodyPr wrap="square" rtlCol="0">
            <a:spAutoFit/>
          </a:bodyPr>
          <a:lstStyle/>
          <a:p>
            <a:pPr algn="ctr"/>
            <a:r>
              <a:rPr lang="en-US" dirty="0"/>
              <a:t>Days on which </a:t>
            </a:r>
            <a:r>
              <a:rPr lang="en-US" b="1" dirty="0"/>
              <a:t>the relative abundance was greater than the annual average daily abundance </a:t>
            </a:r>
            <a:r>
              <a:rPr lang="en-US" dirty="0"/>
              <a:t>plus the </a:t>
            </a:r>
            <a:r>
              <a:rPr lang="en-US" b="1" dirty="0"/>
              <a:t>annual average standard deviation</a:t>
            </a:r>
            <a:endParaRPr lang="it-IT" b="1" dirty="0"/>
          </a:p>
        </p:txBody>
      </p:sp>
      <p:sp>
        <p:nvSpPr>
          <p:cNvPr id="41" name="CasellaDiTesto 40">
            <a:extLst>
              <a:ext uri="{FF2B5EF4-FFF2-40B4-BE49-F238E27FC236}">
                <a16:creationId xmlns:a16="http://schemas.microsoft.com/office/drawing/2014/main" id="{0D53FC90-7C72-E5B1-3BD0-45D389A80589}"/>
              </a:ext>
            </a:extLst>
          </p:cNvPr>
          <p:cNvSpPr txBox="1"/>
          <p:nvPr/>
        </p:nvSpPr>
        <p:spPr>
          <a:xfrm>
            <a:off x="3280759" y="1545771"/>
            <a:ext cx="5094501" cy="876009"/>
          </a:xfrm>
          <a:prstGeom prst="rect">
            <a:avLst/>
          </a:prstGeom>
          <a:noFill/>
        </p:spPr>
        <p:txBody>
          <a:bodyPr wrap="square">
            <a:spAutoFit/>
          </a:bodyPr>
          <a:lstStyle/>
          <a:p>
            <a:pPr algn="just">
              <a:lnSpc>
                <a:spcPct val="107000"/>
              </a:lnSpc>
              <a:spcAft>
                <a:spcPts val="800"/>
              </a:spcAft>
            </a:pPr>
            <a:r>
              <a:rPr lang="it-IT" sz="1200" kern="100" dirty="0" err="1">
                <a:effectLst/>
                <a:ea typeface="Aptos" panose="020B0004020202020204" pitchFamily="34" charset="0"/>
                <a:cs typeface="Times New Roman" panose="02020603050405020304" pitchFamily="18" charset="0"/>
              </a:rPr>
              <a:t>Culbertson</a:t>
            </a:r>
            <a:r>
              <a:rPr lang="it-IT" sz="1200" kern="100" dirty="0">
                <a:effectLst/>
                <a:ea typeface="Aptos" panose="020B0004020202020204" pitchFamily="34" charset="0"/>
                <a:cs typeface="Times New Roman" panose="02020603050405020304" pitchFamily="18" charset="0"/>
              </a:rPr>
              <a:t>, K.A., Garland, M.S., Walton, R.K., </a:t>
            </a:r>
            <a:r>
              <a:rPr lang="it-IT" sz="1200" kern="100" dirty="0" err="1">
                <a:effectLst/>
                <a:ea typeface="Aptos" panose="020B0004020202020204" pitchFamily="34" charset="0"/>
                <a:cs typeface="Times New Roman" panose="02020603050405020304" pitchFamily="18" charset="0"/>
              </a:rPr>
              <a:t>Zemaitis</a:t>
            </a:r>
            <a:r>
              <a:rPr lang="it-IT" sz="1200" kern="100" dirty="0">
                <a:effectLst/>
                <a:ea typeface="Aptos" panose="020B0004020202020204" pitchFamily="34" charset="0"/>
                <a:cs typeface="Times New Roman" panose="02020603050405020304" pitchFamily="18" charset="0"/>
              </a:rPr>
              <a:t>, L., </a:t>
            </a:r>
            <a:r>
              <a:rPr lang="it-IT" sz="1200" kern="100" dirty="0" err="1">
                <a:effectLst/>
                <a:ea typeface="Aptos" panose="020B0004020202020204" pitchFamily="34" charset="0"/>
                <a:cs typeface="Times New Roman" panose="02020603050405020304" pitchFamily="18" charset="0"/>
              </a:rPr>
              <a:t>Pocius</a:t>
            </a:r>
            <a:r>
              <a:rPr lang="it-IT" sz="1200" kern="100" dirty="0">
                <a:effectLst/>
                <a:ea typeface="Aptos" panose="020B0004020202020204" pitchFamily="34" charset="0"/>
                <a:cs typeface="Times New Roman" panose="02020603050405020304" pitchFamily="18" charset="0"/>
              </a:rPr>
              <a:t>, V.M., 2022. Long-term monitoring indicates shifting fall migration timing in monarch butterflies (</a:t>
            </a:r>
            <a:r>
              <a:rPr lang="it-IT" sz="1200" i="1" kern="100" dirty="0">
                <a:effectLst/>
                <a:ea typeface="Aptos" panose="020B0004020202020204" pitchFamily="34" charset="0"/>
                <a:cs typeface="Times New Roman" panose="02020603050405020304" pitchFamily="18" charset="0"/>
              </a:rPr>
              <a:t>Danaus plexippus</a:t>
            </a:r>
            <a:r>
              <a:rPr lang="it-IT" sz="1200" kern="100" dirty="0">
                <a:effectLst/>
                <a:ea typeface="Aptos" panose="020B0004020202020204" pitchFamily="34" charset="0"/>
                <a:cs typeface="Times New Roman" panose="02020603050405020304" pitchFamily="18" charset="0"/>
              </a:rPr>
              <a:t>). </a:t>
            </a:r>
            <a:r>
              <a:rPr lang="it-IT" sz="1200" i="1" kern="100" dirty="0">
                <a:effectLst/>
                <a:ea typeface="Aptos" panose="020B0004020202020204" pitchFamily="34" charset="0"/>
                <a:cs typeface="Times New Roman" panose="02020603050405020304" pitchFamily="18" charset="0"/>
              </a:rPr>
              <a:t>Global Change Biology 28, 727–738.</a:t>
            </a:r>
          </a:p>
        </p:txBody>
      </p:sp>
      <p:sp>
        <p:nvSpPr>
          <p:cNvPr id="2" name="CasellaDiTesto 1">
            <a:extLst>
              <a:ext uri="{FF2B5EF4-FFF2-40B4-BE49-F238E27FC236}">
                <a16:creationId xmlns:a16="http://schemas.microsoft.com/office/drawing/2014/main" id="{31BBE08F-3608-AF5F-B80B-88EAB2A93A85}"/>
              </a:ext>
            </a:extLst>
          </p:cNvPr>
          <p:cNvSpPr txBox="1"/>
          <p:nvPr/>
        </p:nvSpPr>
        <p:spPr>
          <a:xfrm>
            <a:off x="460305" y="4885073"/>
            <a:ext cx="6254591" cy="523220"/>
          </a:xfrm>
          <a:prstGeom prst="rect">
            <a:avLst/>
          </a:prstGeom>
          <a:solidFill>
            <a:schemeClr val="bg1">
              <a:lumMod val="95000"/>
            </a:schemeClr>
          </a:solidFill>
        </p:spPr>
        <p:txBody>
          <a:bodyPr wrap="square" rtlCol="0">
            <a:spAutoFit/>
          </a:bodyPr>
          <a:lstStyle/>
          <a:p>
            <a:pPr algn="just"/>
            <a:r>
              <a:rPr lang="it-IT" sz="1400" b="1" dirty="0">
                <a:solidFill>
                  <a:schemeClr val="accent1">
                    <a:lumMod val="75000"/>
                  </a:schemeClr>
                </a:solidFill>
              </a:rPr>
              <a:t>WEIGHTED AVERAGE PEAK DAY:</a:t>
            </a:r>
            <a:r>
              <a:rPr lang="en-GB" sz="1400" dirty="0"/>
              <a:t> individual-weighted average of peak ordinal days during the migration season</a:t>
            </a:r>
            <a:endParaRPr lang="it-IT" sz="1400" dirty="0"/>
          </a:p>
        </p:txBody>
      </p:sp>
      <p:sp>
        <p:nvSpPr>
          <p:cNvPr id="3" name="Titolo 9">
            <a:extLst>
              <a:ext uri="{FF2B5EF4-FFF2-40B4-BE49-F238E27FC236}">
                <a16:creationId xmlns:a16="http://schemas.microsoft.com/office/drawing/2014/main" id="{B2FD39CD-94FC-2E82-7FBF-03208CD8B2F7}"/>
              </a:ext>
            </a:extLst>
          </p:cNvPr>
          <p:cNvSpPr>
            <a:spLocks noGrp="1"/>
          </p:cNvSpPr>
          <p:nvPr>
            <p:ph type="title"/>
          </p:nvPr>
        </p:nvSpPr>
        <p:spPr>
          <a:xfrm>
            <a:off x="1761899" y="645881"/>
            <a:ext cx="8911687" cy="791033"/>
          </a:xfrm>
        </p:spPr>
        <p:txBody>
          <a:bodyPr/>
          <a:lstStyle/>
          <a:p>
            <a:r>
              <a:rPr lang="it-IT" b="1" dirty="0">
                <a:solidFill>
                  <a:schemeClr val="bg2">
                    <a:lumMod val="50000"/>
                  </a:schemeClr>
                </a:solidFill>
              </a:rPr>
              <a:t>MATERIALS AND METHODS</a:t>
            </a:r>
            <a:endParaRPr lang="it-IT" b="1" dirty="0">
              <a:solidFill>
                <a:schemeClr val="accent1"/>
              </a:solidFill>
            </a:endParaRPr>
          </a:p>
        </p:txBody>
      </p:sp>
      <p:pic>
        <p:nvPicPr>
          <p:cNvPr id="4" name="Picture 6" descr="Parco naturale delle Alpi Marittime - MontagneInRete - TSM">
            <a:extLst>
              <a:ext uri="{FF2B5EF4-FFF2-40B4-BE49-F238E27FC236}">
                <a16:creationId xmlns:a16="http://schemas.microsoft.com/office/drawing/2014/main" id="{1177718E-B2A9-110E-49F5-623FA4FD3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unipr-square - Cipack">
            <a:extLst>
              <a:ext uri="{FF2B5EF4-FFF2-40B4-BE49-F238E27FC236}">
                <a16:creationId xmlns:a16="http://schemas.microsoft.com/office/drawing/2014/main" id="{2F6C25C2-242E-FB8A-93FE-02C5E9670F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uccello, uccello acquatico, gabbiano, becco&#10;&#10;Il contenuto generato dall'IA potrebbe non essere corretto.">
            <a:extLst>
              <a:ext uri="{FF2B5EF4-FFF2-40B4-BE49-F238E27FC236}">
                <a16:creationId xmlns:a16="http://schemas.microsoft.com/office/drawing/2014/main" id="{6135B599-7D0A-89DE-1851-D17A1B0BD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7" name="Immagine 6" descr="Immagine che contiene Elementi grafici, grafica, Carattere, Policromia&#10;&#10;Il contenuto generato dall'IA potrebbe non essere corretto.">
            <a:extLst>
              <a:ext uri="{FF2B5EF4-FFF2-40B4-BE49-F238E27FC236}">
                <a16:creationId xmlns:a16="http://schemas.microsoft.com/office/drawing/2014/main" id="{AB35A5BF-75EE-8C8B-DFCC-46B86D7E76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Tree>
    <p:extLst>
      <p:ext uri="{BB962C8B-B14F-4D97-AF65-F5344CB8AC3E}">
        <p14:creationId xmlns:p14="http://schemas.microsoft.com/office/powerpoint/2010/main" val="271837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P spid="36" grpId="0" animBg="1"/>
      <p:bldP spid="37" grpId="0" animBg="1"/>
      <p:bldP spid="39" grpId="0"/>
      <p:bldP spid="41"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95DBB-1347-8E6B-9670-D3299D335A25}"/>
            </a:ext>
          </a:extLst>
        </p:cNvPr>
        <p:cNvGrpSpPr/>
        <p:nvPr/>
      </p:nvGrpSpPr>
      <p:grpSpPr>
        <a:xfrm>
          <a:off x="0" y="0"/>
          <a:ext cx="0" cy="0"/>
          <a:chOff x="0" y="0"/>
          <a:chExt cx="0" cy="0"/>
        </a:xfrm>
      </p:grpSpPr>
      <p:sp>
        <p:nvSpPr>
          <p:cNvPr id="32" name="Rettangolo 31">
            <a:extLst>
              <a:ext uri="{FF2B5EF4-FFF2-40B4-BE49-F238E27FC236}">
                <a16:creationId xmlns:a16="http://schemas.microsoft.com/office/drawing/2014/main" id="{E844484D-49AE-30B9-4E09-13BD818C85DE}"/>
              </a:ext>
            </a:extLst>
          </p:cNvPr>
          <p:cNvSpPr/>
          <p:nvPr/>
        </p:nvSpPr>
        <p:spPr>
          <a:xfrm>
            <a:off x="460306" y="1545771"/>
            <a:ext cx="2678938" cy="791034"/>
          </a:xfrm>
          <a:prstGeom prst="rect">
            <a:avLst/>
          </a:prstGeom>
          <a:solidFill>
            <a:schemeClr val="accent3">
              <a:lumMod val="20000"/>
              <a:lumOff val="80000"/>
            </a:schemeClr>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ANNUAL DATA OF PASSAGES</a:t>
            </a:r>
          </a:p>
        </p:txBody>
      </p:sp>
      <p:sp>
        <p:nvSpPr>
          <p:cNvPr id="23" name="CasellaDiTesto 22">
            <a:extLst>
              <a:ext uri="{FF2B5EF4-FFF2-40B4-BE49-F238E27FC236}">
                <a16:creationId xmlns:a16="http://schemas.microsoft.com/office/drawing/2014/main" id="{A33288C1-2635-F5BC-FE54-AAB9DDB0F6E4}"/>
              </a:ext>
            </a:extLst>
          </p:cNvPr>
          <p:cNvSpPr txBox="1"/>
          <p:nvPr/>
        </p:nvSpPr>
        <p:spPr>
          <a:xfrm>
            <a:off x="302814" y="3496275"/>
            <a:ext cx="2995836" cy="830997"/>
          </a:xfrm>
          <a:prstGeom prst="rect">
            <a:avLst/>
          </a:prstGeom>
          <a:solidFill>
            <a:schemeClr val="bg1">
              <a:lumMod val="85000"/>
            </a:schemeClr>
          </a:solidFill>
        </p:spPr>
        <p:txBody>
          <a:bodyPr wrap="square" rtlCol="0">
            <a:spAutoFit/>
          </a:bodyPr>
          <a:lstStyle/>
          <a:p>
            <a:pPr algn="ctr"/>
            <a:r>
              <a:rPr lang="it-IT" sz="2400" b="1" dirty="0">
                <a:solidFill>
                  <a:srgbClr val="00B0F0"/>
                </a:solidFill>
              </a:rPr>
              <a:t>AVERAGE OF ORDINARY DAYS</a:t>
            </a:r>
          </a:p>
        </p:txBody>
      </p:sp>
      <p:sp>
        <p:nvSpPr>
          <p:cNvPr id="24" name="CasellaDiTesto 23">
            <a:extLst>
              <a:ext uri="{FF2B5EF4-FFF2-40B4-BE49-F238E27FC236}">
                <a16:creationId xmlns:a16="http://schemas.microsoft.com/office/drawing/2014/main" id="{10E72259-B1D4-0B10-1329-608C66C47812}"/>
              </a:ext>
            </a:extLst>
          </p:cNvPr>
          <p:cNvSpPr txBox="1"/>
          <p:nvPr/>
        </p:nvSpPr>
        <p:spPr>
          <a:xfrm>
            <a:off x="4855029" y="2534884"/>
            <a:ext cx="2288899" cy="830997"/>
          </a:xfrm>
          <a:prstGeom prst="rect">
            <a:avLst/>
          </a:prstGeom>
          <a:solidFill>
            <a:schemeClr val="bg1">
              <a:lumMod val="85000"/>
            </a:schemeClr>
          </a:solidFill>
        </p:spPr>
        <p:txBody>
          <a:bodyPr wrap="square" rtlCol="0">
            <a:spAutoFit/>
          </a:bodyPr>
          <a:lstStyle/>
          <a:p>
            <a:pPr algn="ctr"/>
            <a:r>
              <a:rPr lang="it-IT" sz="2400" b="1" dirty="0">
                <a:solidFill>
                  <a:srgbClr val="C00000"/>
                </a:solidFill>
              </a:rPr>
              <a:t>STANDARD DEVIATION</a:t>
            </a:r>
          </a:p>
        </p:txBody>
      </p:sp>
      <p:cxnSp>
        <p:nvCxnSpPr>
          <p:cNvPr id="4" name="Connettore 2 3">
            <a:extLst>
              <a:ext uri="{FF2B5EF4-FFF2-40B4-BE49-F238E27FC236}">
                <a16:creationId xmlns:a16="http://schemas.microsoft.com/office/drawing/2014/main" id="{B2072376-EF6A-F735-5BA9-B801193376E9}"/>
              </a:ext>
            </a:extLst>
          </p:cNvPr>
          <p:cNvCxnSpPr>
            <a:cxnSpLocks/>
            <a:endCxn id="23" idx="0"/>
          </p:cNvCxnSpPr>
          <p:nvPr/>
        </p:nvCxnSpPr>
        <p:spPr>
          <a:xfrm>
            <a:off x="1790676" y="2336805"/>
            <a:ext cx="10056" cy="115947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299232F0-5939-B34B-23E9-5FBA332F313F}"/>
              </a:ext>
            </a:extLst>
          </p:cNvPr>
          <p:cNvCxnSpPr>
            <a:cxnSpLocks/>
          </p:cNvCxnSpPr>
          <p:nvPr/>
        </p:nvCxnSpPr>
        <p:spPr>
          <a:xfrm>
            <a:off x="2604954" y="2336805"/>
            <a:ext cx="2250075" cy="611412"/>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99B57F3F-E8B3-21D2-DAE5-F0FF9D5F0672}"/>
              </a:ext>
            </a:extLst>
          </p:cNvPr>
          <p:cNvCxnSpPr>
            <a:cxnSpLocks/>
          </p:cNvCxnSpPr>
          <p:nvPr/>
        </p:nvCxnSpPr>
        <p:spPr>
          <a:xfrm>
            <a:off x="7144110" y="2948217"/>
            <a:ext cx="978265" cy="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E5B44C86-2C46-1826-C7BA-3BA215B72118}"/>
              </a:ext>
            </a:extLst>
          </p:cNvPr>
          <p:cNvSpPr txBox="1"/>
          <p:nvPr/>
        </p:nvSpPr>
        <p:spPr>
          <a:xfrm>
            <a:off x="8242027" y="2443138"/>
            <a:ext cx="3657967" cy="923330"/>
          </a:xfrm>
          <a:prstGeom prst="rect">
            <a:avLst/>
          </a:prstGeom>
          <a:noFill/>
        </p:spPr>
        <p:txBody>
          <a:bodyPr wrap="square" rtlCol="0">
            <a:spAutoFit/>
          </a:bodyPr>
          <a:lstStyle/>
          <a:p>
            <a:r>
              <a:rPr lang="en-GB" dirty="0"/>
              <a:t>It provides information about the progress of individuals' passages over time</a:t>
            </a:r>
            <a:endParaRPr lang="it-IT" dirty="0"/>
          </a:p>
        </p:txBody>
      </p:sp>
      <p:cxnSp>
        <p:nvCxnSpPr>
          <p:cNvPr id="21" name="Connettore 2 20">
            <a:extLst>
              <a:ext uri="{FF2B5EF4-FFF2-40B4-BE49-F238E27FC236}">
                <a16:creationId xmlns:a16="http://schemas.microsoft.com/office/drawing/2014/main" id="{23AA426A-2417-AB87-9437-7BCFC9A2A940}"/>
              </a:ext>
            </a:extLst>
          </p:cNvPr>
          <p:cNvCxnSpPr>
            <a:cxnSpLocks/>
          </p:cNvCxnSpPr>
          <p:nvPr/>
        </p:nvCxnSpPr>
        <p:spPr>
          <a:xfrm>
            <a:off x="9979113" y="3381387"/>
            <a:ext cx="0" cy="566842"/>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09F2069A-21D5-6A23-60A4-FA29A7C230E7}"/>
              </a:ext>
            </a:extLst>
          </p:cNvPr>
          <p:cNvSpPr txBox="1"/>
          <p:nvPr/>
        </p:nvSpPr>
        <p:spPr>
          <a:xfrm>
            <a:off x="8242027" y="3998575"/>
            <a:ext cx="3579578" cy="923330"/>
          </a:xfrm>
          <a:prstGeom prst="rect">
            <a:avLst/>
          </a:prstGeom>
          <a:noFill/>
        </p:spPr>
        <p:txBody>
          <a:bodyPr wrap="square" rtlCol="0">
            <a:spAutoFit/>
          </a:bodyPr>
          <a:lstStyle/>
          <a:p>
            <a:r>
              <a:rPr lang="en-GB" dirty="0"/>
              <a:t>Was there a concentration or dilution of migratory passages over time?</a:t>
            </a:r>
            <a:endParaRPr lang="it-IT" dirty="0"/>
          </a:p>
        </p:txBody>
      </p:sp>
      <p:sp>
        <p:nvSpPr>
          <p:cNvPr id="29" name="CasellaDiTesto 28">
            <a:extLst>
              <a:ext uri="{FF2B5EF4-FFF2-40B4-BE49-F238E27FC236}">
                <a16:creationId xmlns:a16="http://schemas.microsoft.com/office/drawing/2014/main" id="{038BF194-D3BE-9E2B-8789-DDECD200D683}"/>
              </a:ext>
            </a:extLst>
          </p:cNvPr>
          <p:cNvSpPr txBox="1"/>
          <p:nvPr/>
        </p:nvSpPr>
        <p:spPr>
          <a:xfrm>
            <a:off x="5687972" y="5251495"/>
            <a:ext cx="3850734" cy="553998"/>
          </a:xfrm>
          <a:prstGeom prst="rect">
            <a:avLst/>
          </a:prstGeom>
          <a:noFill/>
        </p:spPr>
        <p:txBody>
          <a:bodyPr wrap="none" rtlCol="0">
            <a:spAutoFit/>
          </a:bodyPr>
          <a:lstStyle/>
          <a:p>
            <a:r>
              <a:rPr lang="it-IT" sz="3000" b="1" dirty="0"/>
              <a:t>LINEAR REGRESSION</a:t>
            </a:r>
            <a:endParaRPr lang="it-IT" sz="3000" dirty="0"/>
          </a:p>
        </p:txBody>
      </p:sp>
      <p:cxnSp>
        <p:nvCxnSpPr>
          <p:cNvPr id="7" name="Connettore 2 6">
            <a:extLst>
              <a:ext uri="{FF2B5EF4-FFF2-40B4-BE49-F238E27FC236}">
                <a16:creationId xmlns:a16="http://schemas.microsoft.com/office/drawing/2014/main" id="{AA035B95-E4EE-5E66-1AE7-D12CF22B85D3}"/>
              </a:ext>
            </a:extLst>
          </p:cNvPr>
          <p:cNvCxnSpPr>
            <a:cxnSpLocks/>
          </p:cNvCxnSpPr>
          <p:nvPr/>
        </p:nvCxnSpPr>
        <p:spPr>
          <a:xfrm>
            <a:off x="1783421" y="4327272"/>
            <a:ext cx="0" cy="333767"/>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05232558-B43B-4EDC-9C4B-BBA731B9DDE9}"/>
              </a:ext>
            </a:extLst>
          </p:cNvPr>
          <p:cNvSpPr txBox="1"/>
          <p:nvPr/>
        </p:nvSpPr>
        <p:spPr>
          <a:xfrm>
            <a:off x="1119977" y="4655745"/>
            <a:ext cx="3579578" cy="646331"/>
          </a:xfrm>
          <a:prstGeom prst="rect">
            <a:avLst/>
          </a:prstGeom>
          <a:noFill/>
        </p:spPr>
        <p:txBody>
          <a:bodyPr wrap="square" rtlCol="0">
            <a:spAutoFit/>
          </a:bodyPr>
          <a:lstStyle/>
          <a:p>
            <a:r>
              <a:rPr lang="en-GB"/>
              <a:t>The average of ordinal days in which individuals migrate</a:t>
            </a:r>
            <a:endParaRPr lang="it-IT" dirty="0"/>
          </a:p>
        </p:txBody>
      </p:sp>
      <p:sp>
        <p:nvSpPr>
          <p:cNvPr id="2" name="Titolo 9">
            <a:extLst>
              <a:ext uri="{FF2B5EF4-FFF2-40B4-BE49-F238E27FC236}">
                <a16:creationId xmlns:a16="http://schemas.microsoft.com/office/drawing/2014/main" id="{2857C96B-554B-E55B-260C-768A793A0513}"/>
              </a:ext>
            </a:extLst>
          </p:cNvPr>
          <p:cNvSpPr>
            <a:spLocks noGrp="1"/>
          </p:cNvSpPr>
          <p:nvPr>
            <p:ph type="title"/>
          </p:nvPr>
        </p:nvSpPr>
        <p:spPr>
          <a:xfrm>
            <a:off x="1761899" y="645881"/>
            <a:ext cx="8911687" cy="791033"/>
          </a:xfrm>
        </p:spPr>
        <p:txBody>
          <a:bodyPr/>
          <a:lstStyle/>
          <a:p>
            <a:r>
              <a:rPr lang="it-IT" b="1" dirty="0">
                <a:solidFill>
                  <a:schemeClr val="bg2">
                    <a:lumMod val="50000"/>
                  </a:schemeClr>
                </a:solidFill>
              </a:rPr>
              <a:t>MATERIALS AND METHODS</a:t>
            </a:r>
            <a:endParaRPr lang="it-IT" b="1" dirty="0">
              <a:solidFill>
                <a:schemeClr val="accent1"/>
              </a:solidFill>
            </a:endParaRPr>
          </a:p>
        </p:txBody>
      </p:sp>
      <p:sp>
        <p:nvSpPr>
          <p:cNvPr id="3" name="CasellaDiTesto 2">
            <a:extLst>
              <a:ext uri="{FF2B5EF4-FFF2-40B4-BE49-F238E27FC236}">
                <a16:creationId xmlns:a16="http://schemas.microsoft.com/office/drawing/2014/main" id="{5884701F-770F-1580-A89A-D1CFD955BC31}"/>
              </a:ext>
            </a:extLst>
          </p:cNvPr>
          <p:cNvSpPr txBox="1"/>
          <p:nvPr/>
        </p:nvSpPr>
        <p:spPr>
          <a:xfrm>
            <a:off x="9415274" y="1190692"/>
            <a:ext cx="2678938" cy="492443"/>
          </a:xfrm>
          <a:prstGeom prst="rect">
            <a:avLst/>
          </a:prstGeom>
          <a:noFill/>
        </p:spPr>
        <p:txBody>
          <a:bodyPr wrap="none" rtlCol="0">
            <a:spAutoFit/>
          </a:bodyPr>
          <a:lstStyle/>
          <a:p>
            <a:r>
              <a:rPr lang="it-IT" sz="2600" b="1" dirty="0">
                <a:solidFill>
                  <a:srgbClr val="FF0000"/>
                </a:solidFill>
              </a:rPr>
              <a:t>DATA ANALYSIS</a:t>
            </a:r>
          </a:p>
        </p:txBody>
      </p:sp>
      <p:pic>
        <p:nvPicPr>
          <p:cNvPr id="5" name="Picture 6" descr="Parco naturale delle Alpi Marittime - MontagneInRete - TSM">
            <a:extLst>
              <a:ext uri="{FF2B5EF4-FFF2-40B4-BE49-F238E27FC236}">
                <a16:creationId xmlns:a16="http://schemas.microsoft.com/office/drawing/2014/main" id="{39324E51-99F3-0563-AB37-896B4398E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ogo-unipr-square - Cipack">
            <a:extLst>
              <a:ext uri="{FF2B5EF4-FFF2-40B4-BE49-F238E27FC236}">
                <a16:creationId xmlns:a16="http://schemas.microsoft.com/office/drawing/2014/main" id="{86AD2EEA-C653-E04D-5706-D80BED139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descr="Immagine che contiene uccello, uccello acquatico, gabbiano, becco&#10;&#10;Il contenuto generato dall'IA potrebbe non essere corretto.">
            <a:extLst>
              <a:ext uri="{FF2B5EF4-FFF2-40B4-BE49-F238E27FC236}">
                <a16:creationId xmlns:a16="http://schemas.microsoft.com/office/drawing/2014/main" id="{7D6C421F-1386-F3EE-4C67-3E6FB58885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0" name="Immagine 9" descr="Immagine che contiene Elementi grafici, grafica, Carattere, Policromia&#10;&#10;Il contenuto generato dall'IA potrebbe non essere corretto.">
            <a:extLst>
              <a:ext uri="{FF2B5EF4-FFF2-40B4-BE49-F238E27FC236}">
                <a16:creationId xmlns:a16="http://schemas.microsoft.com/office/drawing/2014/main" id="{AEE2244C-A404-5345-077E-F456E59317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Tree>
    <p:extLst>
      <p:ext uri="{BB962C8B-B14F-4D97-AF65-F5344CB8AC3E}">
        <p14:creationId xmlns:p14="http://schemas.microsoft.com/office/powerpoint/2010/main" val="266185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3" grpId="0" animBg="1"/>
      <p:bldP spid="24" grpId="0" animBg="1"/>
      <p:bldP spid="20" grpId="0"/>
      <p:bldP spid="27" grpId="0"/>
      <p:bldP spid="2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FBBBA-FDBF-FCF0-CF1A-63893639EE6D}"/>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37C03704-E2FB-D0BB-EC7A-31FB00F59DF1}"/>
              </a:ext>
            </a:extLst>
          </p:cNvPr>
          <p:cNvPicPr>
            <a:picLocks noChangeAspect="1"/>
          </p:cNvPicPr>
          <p:nvPr/>
        </p:nvPicPr>
        <p:blipFill>
          <a:blip r:embed="rId3"/>
          <a:stretch>
            <a:fillRect/>
          </a:stretch>
        </p:blipFill>
        <p:spPr>
          <a:xfrm>
            <a:off x="2899366" y="4583023"/>
            <a:ext cx="2145846" cy="990192"/>
          </a:xfrm>
          <a:prstGeom prst="rect">
            <a:avLst/>
          </a:prstGeom>
        </p:spPr>
      </p:pic>
      <p:pic>
        <p:nvPicPr>
          <p:cNvPr id="16" name="Immagine 15">
            <a:extLst>
              <a:ext uri="{FF2B5EF4-FFF2-40B4-BE49-F238E27FC236}">
                <a16:creationId xmlns:a16="http://schemas.microsoft.com/office/drawing/2014/main" id="{455043B1-97EB-011E-F84C-FC145A7F709A}"/>
              </a:ext>
            </a:extLst>
          </p:cNvPr>
          <p:cNvPicPr>
            <a:picLocks noChangeAspect="1"/>
          </p:cNvPicPr>
          <p:nvPr/>
        </p:nvPicPr>
        <p:blipFill>
          <a:blip r:embed="rId4"/>
          <a:stretch>
            <a:fillRect/>
          </a:stretch>
        </p:blipFill>
        <p:spPr>
          <a:xfrm>
            <a:off x="5355473" y="3805549"/>
            <a:ext cx="5676322" cy="2067971"/>
          </a:xfrm>
          <a:prstGeom prst="rect">
            <a:avLst/>
          </a:prstGeom>
        </p:spPr>
      </p:pic>
      <p:sp>
        <p:nvSpPr>
          <p:cNvPr id="7" name="Titolo 9">
            <a:extLst>
              <a:ext uri="{FF2B5EF4-FFF2-40B4-BE49-F238E27FC236}">
                <a16:creationId xmlns:a16="http://schemas.microsoft.com/office/drawing/2014/main" id="{B88DA2A8-4A2E-5AE6-36F5-302E80F3942F}"/>
              </a:ext>
            </a:extLst>
          </p:cNvPr>
          <p:cNvSpPr>
            <a:spLocks noGrp="1"/>
          </p:cNvSpPr>
          <p:nvPr>
            <p:ph type="title"/>
          </p:nvPr>
        </p:nvSpPr>
        <p:spPr>
          <a:xfrm>
            <a:off x="1761899" y="645881"/>
            <a:ext cx="8911687" cy="791033"/>
          </a:xfrm>
        </p:spPr>
        <p:txBody>
          <a:bodyPr/>
          <a:lstStyle/>
          <a:p>
            <a:r>
              <a:rPr lang="it-IT" b="1" dirty="0">
                <a:solidFill>
                  <a:schemeClr val="bg2">
                    <a:lumMod val="50000"/>
                  </a:schemeClr>
                </a:solidFill>
              </a:rPr>
              <a:t>MATERIALS AND METHODS</a:t>
            </a:r>
            <a:endParaRPr lang="it-IT" b="1" dirty="0">
              <a:solidFill>
                <a:schemeClr val="accent1"/>
              </a:solidFill>
            </a:endParaRPr>
          </a:p>
        </p:txBody>
      </p:sp>
      <p:sp>
        <p:nvSpPr>
          <p:cNvPr id="17" name="CasellaDiTesto 16">
            <a:extLst>
              <a:ext uri="{FF2B5EF4-FFF2-40B4-BE49-F238E27FC236}">
                <a16:creationId xmlns:a16="http://schemas.microsoft.com/office/drawing/2014/main" id="{E1C2C8AB-AE47-0115-6D21-04C470A564E3}"/>
              </a:ext>
            </a:extLst>
          </p:cNvPr>
          <p:cNvSpPr txBox="1"/>
          <p:nvPr/>
        </p:nvSpPr>
        <p:spPr>
          <a:xfrm>
            <a:off x="9415274" y="1190692"/>
            <a:ext cx="2683748" cy="492443"/>
          </a:xfrm>
          <a:prstGeom prst="rect">
            <a:avLst/>
          </a:prstGeom>
          <a:noFill/>
        </p:spPr>
        <p:txBody>
          <a:bodyPr wrap="none" rtlCol="0">
            <a:spAutoFit/>
          </a:bodyPr>
          <a:lstStyle/>
          <a:p>
            <a:r>
              <a:rPr lang="it-IT" sz="2600" b="1" dirty="0">
                <a:solidFill>
                  <a:srgbClr val="FF0000"/>
                </a:solidFill>
              </a:rPr>
              <a:t>CLIMATIC DATA</a:t>
            </a:r>
          </a:p>
        </p:txBody>
      </p:sp>
      <p:sp>
        <p:nvSpPr>
          <p:cNvPr id="18" name="CasellaDiTesto 17">
            <a:extLst>
              <a:ext uri="{FF2B5EF4-FFF2-40B4-BE49-F238E27FC236}">
                <a16:creationId xmlns:a16="http://schemas.microsoft.com/office/drawing/2014/main" id="{542C6339-598C-A22B-BAB5-14DC6209BE8A}"/>
              </a:ext>
            </a:extLst>
          </p:cNvPr>
          <p:cNvSpPr txBox="1"/>
          <p:nvPr/>
        </p:nvSpPr>
        <p:spPr>
          <a:xfrm>
            <a:off x="336463" y="1359663"/>
            <a:ext cx="3527599" cy="923330"/>
          </a:xfrm>
          <a:prstGeom prst="rect">
            <a:avLst/>
          </a:prstGeom>
          <a:solidFill>
            <a:schemeClr val="bg1">
              <a:lumMod val="95000"/>
            </a:schemeClr>
          </a:solidFill>
        </p:spPr>
        <p:txBody>
          <a:bodyPr wrap="square" rtlCol="0">
            <a:spAutoFit/>
          </a:bodyPr>
          <a:lstStyle/>
          <a:p>
            <a:pPr algn="ctr"/>
            <a:r>
              <a:rPr lang="it-IT" dirty="0"/>
              <a:t>Honey Buzzard </a:t>
            </a:r>
            <a:r>
              <a:rPr lang="it-IT" b="1" dirty="0"/>
              <a:t>doesn’t spend a lot of energy</a:t>
            </a:r>
            <a:r>
              <a:rPr lang="it-IT" dirty="0"/>
              <a:t> during its migration</a:t>
            </a:r>
          </a:p>
        </p:txBody>
      </p:sp>
      <p:cxnSp>
        <p:nvCxnSpPr>
          <p:cNvPr id="19" name="Connettore 2 18">
            <a:extLst>
              <a:ext uri="{FF2B5EF4-FFF2-40B4-BE49-F238E27FC236}">
                <a16:creationId xmlns:a16="http://schemas.microsoft.com/office/drawing/2014/main" id="{9AFEE4B0-E597-3CBC-BD3B-57073AE1BEA8}"/>
              </a:ext>
            </a:extLst>
          </p:cNvPr>
          <p:cNvCxnSpPr>
            <a:cxnSpLocks/>
          </p:cNvCxnSpPr>
          <p:nvPr/>
        </p:nvCxnSpPr>
        <p:spPr>
          <a:xfrm>
            <a:off x="2095476" y="2282993"/>
            <a:ext cx="0" cy="922699"/>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92F5FAB9-C7AB-4F3A-5A68-7B62E0810911}"/>
              </a:ext>
            </a:extLst>
          </p:cNvPr>
          <p:cNvSpPr txBox="1"/>
          <p:nvPr/>
        </p:nvSpPr>
        <p:spPr>
          <a:xfrm>
            <a:off x="689482" y="3205692"/>
            <a:ext cx="2811988" cy="369332"/>
          </a:xfrm>
          <a:prstGeom prst="rect">
            <a:avLst/>
          </a:prstGeom>
          <a:noFill/>
        </p:spPr>
        <p:txBody>
          <a:bodyPr wrap="none" rtlCol="0">
            <a:spAutoFit/>
          </a:bodyPr>
          <a:lstStyle/>
          <a:p>
            <a:r>
              <a:rPr lang="it-IT" dirty="0"/>
              <a:t>They exploit many ways</a:t>
            </a:r>
          </a:p>
        </p:txBody>
      </p:sp>
      <p:cxnSp>
        <p:nvCxnSpPr>
          <p:cNvPr id="21" name="Connettore 2 20">
            <a:extLst>
              <a:ext uri="{FF2B5EF4-FFF2-40B4-BE49-F238E27FC236}">
                <a16:creationId xmlns:a16="http://schemas.microsoft.com/office/drawing/2014/main" id="{15800800-3ABB-6286-33A7-440AE5C13A10}"/>
              </a:ext>
            </a:extLst>
          </p:cNvPr>
          <p:cNvCxnSpPr>
            <a:cxnSpLocks/>
          </p:cNvCxnSpPr>
          <p:nvPr/>
        </p:nvCxnSpPr>
        <p:spPr>
          <a:xfrm flipV="1">
            <a:off x="3501470" y="2890699"/>
            <a:ext cx="941638" cy="538301"/>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6F39353A-F8DE-D894-229B-B68DA680A4CD}"/>
              </a:ext>
            </a:extLst>
          </p:cNvPr>
          <p:cNvSpPr txBox="1"/>
          <p:nvPr/>
        </p:nvSpPr>
        <p:spPr>
          <a:xfrm>
            <a:off x="4443108" y="2559676"/>
            <a:ext cx="4440639" cy="369332"/>
          </a:xfrm>
          <a:prstGeom prst="rect">
            <a:avLst/>
          </a:prstGeom>
          <a:noFill/>
        </p:spPr>
        <p:txBody>
          <a:bodyPr wrap="none" rtlCol="0">
            <a:spAutoFit/>
          </a:bodyPr>
          <a:lstStyle/>
          <a:p>
            <a:r>
              <a:rPr lang="it-IT" b="1" dirty="0"/>
              <a:t>Updrafts</a:t>
            </a:r>
            <a:r>
              <a:rPr lang="it-IT" dirty="0"/>
              <a:t> that are formed by the </a:t>
            </a:r>
            <a:r>
              <a:rPr lang="it-IT" b="1" dirty="0">
                <a:solidFill>
                  <a:srgbClr val="FF0000"/>
                </a:solidFill>
              </a:rPr>
              <a:t>wind</a:t>
            </a:r>
            <a:r>
              <a:rPr lang="it-IT" dirty="0"/>
              <a:t> </a:t>
            </a:r>
          </a:p>
        </p:txBody>
      </p:sp>
      <p:cxnSp>
        <p:nvCxnSpPr>
          <p:cNvPr id="23" name="Connettore 2 22">
            <a:extLst>
              <a:ext uri="{FF2B5EF4-FFF2-40B4-BE49-F238E27FC236}">
                <a16:creationId xmlns:a16="http://schemas.microsoft.com/office/drawing/2014/main" id="{7925A810-05A6-14CF-117F-0B4A52CB22EF}"/>
              </a:ext>
            </a:extLst>
          </p:cNvPr>
          <p:cNvCxnSpPr>
            <a:cxnSpLocks/>
          </p:cNvCxnSpPr>
          <p:nvPr/>
        </p:nvCxnSpPr>
        <p:spPr>
          <a:xfrm>
            <a:off x="3501470" y="3451010"/>
            <a:ext cx="941638" cy="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02EBE36B-BB97-3D4A-E040-CBD63D595A7A}"/>
              </a:ext>
            </a:extLst>
          </p:cNvPr>
          <p:cNvSpPr txBox="1"/>
          <p:nvPr/>
        </p:nvSpPr>
        <p:spPr>
          <a:xfrm>
            <a:off x="4443108" y="3159218"/>
            <a:ext cx="4588328" cy="646331"/>
          </a:xfrm>
          <a:prstGeom prst="rect">
            <a:avLst/>
          </a:prstGeom>
          <a:noFill/>
        </p:spPr>
        <p:txBody>
          <a:bodyPr wrap="square" rtlCol="0">
            <a:spAutoFit/>
          </a:bodyPr>
          <a:lstStyle/>
          <a:p>
            <a:r>
              <a:rPr lang="en-US" b="1" dirty="0"/>
              <a:t>Thermal currents </a:t>
            </a:r>
            <a:r>
              <a:rPr lang="en-US" dirty="0"/>
              <a:t>that are formed by the </a:t>
            </a:r>
            <a:r>
              <a:rPr lang="en-US" b="1" dirty="0">
                <a:solidFill>
                  <a:srgbClr val="FF0000"/>
                </a:solidFill>
              </a:rPr>
              <a:t>temperature</a:t>
            </a:r>
            <a:endParaRPr lang="it-IT" b="1" dirty="0">
              <a:solidFill>
                <a:srgbClr val="FF0000"/>
              </a:solidFill>
            </a:endParaRPr>
          </a:p>
        </p:txBody>
      </p:sp>
      <p:cxnSp>
        <p:nvCxnSpPr>
          <p:cNvPr id="25" name="Connettore 2 24">
            <a:extLst>
              <a:ext uri="{FF2B5EF4-FFF2-40B4-BE49-F238E27FC236}">
                <a16:creationId xmlns:a16="http://schemas.microsoft.com/office/drawing/2014/main" id="{1EDEB9A0-6587-4BEA-DDAC-767D45AB99C2}"/>
              </a:ext>
            </a:extLst>
          </p:cNvPr>
          <p:cNvCxnSpPr>
            <a:cxnSpLocks/>
          </p:cNvCxnSpPr>
          <p:nvPr/>
        </p:nvCxnSpPr>
        <p:spPr>
          <a:xfrm>
            <a:off x="2109070" y="3575024"/>
            <a:ext cx="405530" cy="463576"/>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394055DD-8A2C-844F-4C6A-9DC3A1536F6C}"/>
              </a:ext>
            </a:extLst>
          </p:cNvPr>
          <p:cNvSpPr txBox="1"/>
          <p:nvPr/>
        </p:nvSpPr>
        <p:spPr>
          <a:xfrm>
            <a:off x="1761899" y="4038600"/>
            <a:ext cx="3246402" cy="369332"/>
          </a:xfrm>
          <a:prstGeom prst="rect">
            <a:avLst/>
          </a:prstGeom>
          <a:noFill/>
        </p:spPr>
        <p:txBody>
          <a:bodyPr wrap="none" rtlCol="0">
            <a:spAutoFit/>
          </a:bodyPr>
          <a:lstStyle/>
          <a:p>
            <a:r>
              <a:rPr lang="it-IT" dirty="0"/>
              <a:t>They </a:t>
            </a:r>
            <a:r>
              <a:rPr lang="it-IT" b="1" dirty="0"/>
              <a:t>don’t move </a:t>
            </a:r>
            <a:r>
              <a:rPr lang="it-IT" dirty="0"/>
              <a:t>in the </a:t>
            </a:r>
            <a:r>
              <a:rPr lang="it-IT" b="1" dirty="0">
                <a:solidFill>
                  <a:srgbClr val="FF0000"/>
                </a:solidFill>
              </a:rPr>
              <a:t>rain</a:t>
            </a:r>
          </a:p>
        </p:txBody>
      </p:sp>
      <p:pic>
        <p:nvPicPr>
          <p:cNvPr id="27" name="Picture 6" descr="Parco naturale delle Alpi Marittime - MontagneInRete - TSM">
            <a:extLst>
              <a:ext uri="{FF2B5EF4-FFF2-40B4-BE49-F238E27FC236}">
                <a16:creationId xmlns:a16="http://schemas.microsoft.com/office/drawing/2014/main" id="{55EDF735-C776-E2C1-14E0-352EBC66E0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logo-unipr-square - Cipack">
            <a:extLst>
              <a:ext uri="{FF2B5EF4-FFF2-40B4-BE49-F238E27FC236}">
                <a16:creationId xmlns:a16="http://schemas.microsoft.com/office/drawing/2014/main" id="{3BC6B460-EA5F-5C23-04EB-E3713BCBC9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29" name="Immagine 28" descr="Immagine che contiene uccello, uccello acquatico, gabbiano, becco&#10;&#10;Il contenuto generato dall'IA potrebbe non essere corretto.">
            <a:extLst>
              <a:ext uri="{FF2B5EF4-FFF2-40B4-BE49-F238E27FC236}">
                <a16:creationId xmlns:a16="http://schemas.microsoft.com/office/drawing/2014/main" id="{8EB7588B-CDF6-B9F2-1A49-F3136D1258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30" name="Immagine 29" descr="Immagine che contiene Elementi grafici, grafica, Carattere, Policromia&#10;&#10;Il contenuto generato dall'IA potrebbe non essere corretto.">
            <a:extLst>
              <a:ext uri="{FF2B5EF4-FFF2-40B4-BE49-F238E27FC236}">
                <a16:creationId xmlns:a16="http://schemas.microsoft.com/office/drawing/2014/main" id="{19F06728-A629-4159-B097-BAE02FDFF7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Tree>
    <p:extLst>
      <p:ext uri="{BB962C8B-B14F-4D97-AF65-F5344CB8AC3E}">
        <p14:creationId xmlns:p14="http://schemas.microsoft.com/office/powerpoint/2010/main" val="7467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2" grpId="0"/>
      <p:bldP spid="24"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48237-57A7-EB2B-6087-B9FD16953D65}"/>
            </a:ext>
          </a:extLst>
        </p:cNvPr>
        <p:cNvGrpSpPr/>
        <p:nvPr/>
      </p:nvGrpSpPr>
      <p:grpSpPr>
        <a:xfrm>
          <a:off x="0" y="0"/>
          <a:ext cx="0" cy="0"/>
          <a:chOff x="0" y="0"/>
          <a:chExt cx="0" cy="0"/>
        </a:xfrm>
      </p:grpSpPr>
      <p:sp>
        <p:nvSpPr>
          <p:cNvPr id="6" name="Titolo 9">
            <a:extLst>
              <a:ext uri="{FF2B5EF4-FFF2-40B4-BE49-F238E27FC236}">
                <a16:creationId xmlns:a16="http://schemas.microsoft.com/office/drawing/2014/main" id="{74864B32-1443-4F6A-3032-6BFBA4185AE0}"/>
              </a:ext>
            </a:extLst>
          </p:cNvPr>
          <p:cNvSpPr>
            <a:spLocks noGrp="1"/>
          </p:cNvSpPr>
          <p:nvPr>
            <p:ph type="title"/>
          </p:nvPr>
        </p:nvSpPr>
        <p:spPr>
          <a:xfrm>
            <a:off x="1761899" y="645881"/>
            <a:ext cx="8911687" cy="791033"/>
          </a:xfrm>
        </p:spPr>
        <p:txBody>
          <a:bodyPr/>
          <a:lstStyle/>
          <a:p>
            <a:r>
              <a:rPr lang="it-IT" b="1" dirty="0">
                <a:solidFill>
                  <a:schemeClr val="bg2">
                    <a:lumMod val="50000"/>
                  </a:schemeClr>
                </a:solidFill>
              </a:rPr>
              <a:t>MATERIALS AND METHODS</a:t>
            </a:r>
            <a:endParaRPr lang="it-IT" b="1" dirty="0">
              <a:solidFill>
                <a:schemeClr val="accent1"/>
              </a:solidFill>
            </a:endParaRPr>
          </a:p>
        </p:txBody>
      </p:sp>
      <p:pic>
        <p:nvPicPr>
          <p:cNvPr id="8" name="Picture 6" descr="Parco naturale delle Alpi Marittime - MontagneInRete - TSM">
            <a:extLst>
              <a:ext uri="{FF2B5EF4-FFF2-40B4-BE49-F238E27FC236}">
                <a16:creationId xmlns:a16="http://schemas.microsoft.com/office/drawing/2014/main" id="{8476466A-D117-3776-CC15-D2091699B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unipr-square - Cipack">
            <a:extLst>
              <a:ext uri="{FF2B5EF4-FFF2-40B4-BE49-F238E27FC236}">
                <a16:creationId xmlns:a16="http://schemas.microsoft.com/office/drawing/2014/main" id="{19C99D1F-2309-E726-E23D-098C4BC72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descr="Immagine che contiene uccello, uccello acquatico, gabbiano, becco&#10;&#10;Il contenuto generato dall'IA potrebbe non essere corretto.">
            <a:extLst>
              <a:ext uri="{FF2B5EF4-FFF2-40B4-BE49-F238E27FC236}">
                <a16:creationId xmlns:a16="http://schemas.microsoft.com/office/drawing/2014/main" id="{FF331004-9804-FACA-A11D-BCD950966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1" name="Immagine 10" descr="Immagine che contiene Elementi grafici, grafica, Carattere, Policromia&#10;&#10;Il contenuto generato dall'IA potrebbe non essere corretto.">
            <a:extLst>
              <a:ext uri="{FF2B5EF4-FFF2-40B4-BE49-F238E27FC236}">
                <a16:creationId xmlns:a16="http://schemas.microsoft.com/office/drawing/2014/main" id="{43EB3E0D-8045-B069-C667-D4D1B00F6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
        <p:nvSpPr>
          <p:cNvPr id="12" name="CasellaDiTesto 11">
            <a:extLst>
              <a:ext uri="{FF2B5EF4-FFF2-40B4-BE49-F238E27FC236}">
                <a16:creationId xmlns:a16="http://schemas.microsoft.com/office/drawing/2014/main" id="{58B590BD-A83C-2D82-8B47-887BF3B6D4AE}"/>
              </a:ext>
            </a:extLst>
          </p:cNvPr>
          <p:cNvSpPr txBox="1"/>
          <p:nvPr/>
        </p:nvSpPr>
        <p:spPr>
          <a:xfrm>
            <a:off x="9415274" y="1190692"/>
            <a:ext cx="2678938" cy="492443"/>
          </a:xfrm>
          <a:prstGeom prst="rect">
            <a:avLst/>
          </a:prstGeom>
          <a:noFill/>
        </p:spPr>
        <p:txBody>
          <a:bodyPr wrap="none" rtlCol="0">
            <a:spAutoFit/>
          </a:bodyPr>
          <a:lstStyle/>
          <a:p>
            <a:r>
              <a:rPr lang="it-IT" sz="2600" b="1" dirty="0">
                <a:solidFill>
                  <a:srgbClr val="FF0000"/>
                </a:solidFill>
              </a:rPr>
              <a:t>DATA ANALYSIS</a:t>
            </a:r>
          </a:p>
        </p:txBody>
      </p:sp>
      <p:pic>
        <p:nvPicPr>
          <p:cNvPr id="13" name="Elemento grafico 12" descr="Ventilato contorno">
            <a:extLst>
              <a:ext uri="{FF2B5EF4-FFF2-40B4-BE49-F238E27FC236}">
                <a16:creationId xmlns:a16="http://schemas.microsoft.com/office/drawing/2014/main" id="{4F63EDB3-950F-537C-DE44-16F2E7B052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8384" y="1683135"/>
            <a:ext cx="1807030" cy="1676400"/>
          </a:xfrm>
          <a:prstGeom prst="rect">
            <a:avLst/>
          </a:prstGeom>
        </p:spPr>
      </p:pic>
      <p:pic>
        <p:nvPicPr>
          <p:cNvPr id="14" name="Elemento grafico 13" descr="Termometro contorno">
            <a:extLst>
              <a:ext uri="{FF2B5EF4-FFF2-40B4-BE49-F238E27FC236}">
                <a16:creationId xmlns:a16="http://schemas.microsoft.com/office/drawing/2014/main" id="{66AB3EC0-8378-08CF-317F-BFBB6004CB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23115" y="1683135"/>
            <a:ext cx="1676400" cy="1676400"/>
          </a:xfrm>
          <a:prstGeom prst="rect">
            <a:avLst/>
          </a:prstGeom>
        </p:spPr>
      </p:pic>
      <p:pic>
        <p:nvPicPr>
          <p:cNvPr id="15" name="Elemento grafico 14" descr="Pioggia contorno">
            <a:extLst>
              <a:ext uri="{FF2B5EF4-FFF2-40B4-BE49-F238E27FC236}">
                <a16:creationId xmlns:a16="http://schemas.microsoft.com/office/drawing/2014/main" id="{1B17DC96-DD1F-BB20-C943-4D6C4BA6A8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57216" y="1683135"/>
            <a:ext cx="1676400" cy="1676400"/>
          </a:xfrm>
          <a:prstGeom prst="rect">
            <a:avLst/>
          </a:prstGeom>
        </p:spPr>
      </p:pic>
      <p:sp>
        <p:nvSpPr>
          <p:cNvPr id="22" name="CasellaDiTesto 21">
            <a:extLst>
              <a:ext uri="{FF2B5EF4-FFF2-40B4-BE49-F238E27FC236}">
                <a16:creationId xmlns:a16="http://schemas.microsoft.com/office/drawing/2014/main" id="{D2E5C8E7-9785-5EA2-E915-09DC795358E6}"/>
              </a:ext>
            </a:extLst>
          </p:cNvPr>
          <p:cNvSpPr txBox="1"/>
          <p:nvPr/>
        </p:nvSpPr>
        <p:spPr>
          <a:xfrm>
            <a:off x="743334" y="3648187"/>
            <a:ext cx="2446180" cy="870688"/>
          </a:xfrm>
          <a:prstGeom prst="rect">
            <a:avLst/>
          </a:prstGeom>
          <a:solidFill>
            <a:schemeClr val="bg1">
              <a:lumMod val="95000"/>
            </a:schemeClr>
          </a:solidFill>
        </p:spPr>
        <p:txBody>
          <a:bodyPr wrap="square" rtlCol="0">
            <a:spAutoFit/>
          </a:bodyPr>
          <a:lstStyle/>
          <a:p>
            <a:pPr>
              <a:lnSpc>
                <a:spcPct val="150000"/>
              </a:lnSpc>
            </a:pPr>
            <a:r>
              <a:rPr lang="it-IT" dirty="0"/>
              <a:t>Direction </a:t>
            </a:r>
          </a:p>
          <a:p>
            <a:pPr>
              <a:lnSpc>
                <a:spcPct val="150000"/>
              </a:lnSpc>
            </a:pPr>
            <a:r>
              <a:rPr lang="it-IT" dirty="0"/>
              <a:t>Speed</a:t>
            </a:r>
          </a:p>
        </p:txBody>
      </p:sp>
      <p:sp>
        <p:nvSpPr>
          <p:cNvPr id="23" name="CasellaDiTesto 22">
            <a:extLst>
              <a:ext uri="{FF2B5EF4-FFF2-40B4-BE49-F238E27FC236}">
                <a16:creationId xmlns:a16="http://schemas.microsoft.com/office/drawing/2014/main" id="{DBE8B7B2-1833-DC33-67C9-2D1718327633}"/>
              </a:ext>
            </a:extLst>
          </p:cNvPr>
          <p:cNvSpPr txBox="1"/>
          <p:nvPr/>
        </p:nvSpPr>
        <p:spPr>
          <a:xfrm>
            <a:off x="5096915" y="3648187"/>
            <a:ext cx="2446180" cy="1286186"/>
          </a:xfrm>
          <a:prstGeom prst="rect">
            <a:avLst/>
          </a:prstGeom>
          <a:solidFill>
            <a:schemeClr val="bg1">
              <a:lumMod val="95000"/>
            </a:schemeClr>
          </a:solidFill>
        </p:spPr>
        <p:txBody>
          <a:bodyPr wrap="square" rtlCol="0">
            <a:spAutoFit/>
          </a:bodyPr>
          <a:lstStyle/>
          <a:p>
            <a:pPr>
              <a:lnSpc>
                <a:spcPct val="150000"/>
              </a:lnSpc>
            </a:pPr>
            <a:r>
              <a:rPr lang="it-IT" dirty="0"/>
              <a:t>Max. T</a:t>
            </a:r>
          </a:p>
          <a:p>
            <a:pPr>
              <a:lnSpc>
                <a:spcPct val="150000"/>
              </a:lnSpc>
            </a:pPr>
            <a:r>
              <a:rPr lang="it-IT" dirty="0"/>
              <a:t>Min. T</a:t>
            </a:r>
          </a:p>
          <a:p>
            <a:pPr>
              <a:lnSpc>
                <a:spcPct val="150000"/>
              </a:lnSpc>
            </a:pPr>
            <a:r>
              <a:rPr lang="it-IT" dirty="0"/>
              <a:t>Average</a:t>
            </a:r>
          </a:p>
        </p:txBody>
      </p:sp>
      <p:sp>
        <p:nvSpPr>
          <p:cNvPr id="24" name="CasellaDiTesto 23">
            <a:extLst>
              <a:ext uri="{FF2B5EF4-FFF2-40B4-BE49-F238E27FC236}">
                <a16:creationId xmlns:a16="http://schemas.microsoft.com/office/drawing/2014/main" id="{D86826EC-E483-8EDF-CBF7-49E00C1F4C59}"/>
              </a:ext>
            </a:extLst>
          </p:cNvPr>
          <p:cNvSpPr txBox="1"/>
          <p:nvPr/>
        </p:nvSpPr>
        <p:spPr>
          <a:xfrm>
            <a:off x="9450496" y="3648187"/>
            <a:ext cx="2446180" cy="1286186"/>
          </a:xfrm>
          <a:prstGeom prst="rect">
            <a:avLst/>
          </a:prstGeom>
          <a:solidFill>
            <a:schemeClr val="bg1">
              <a:lumMod val="95000"/>
            </a:schemeClr>
          </a:solidFill>
        </p:spPr>
        <p:txBody>
          <a:bodyPr wrap="square" rtlCol="0">
            <a:spAutoFit/>
          </a:bodyPr>
          <a:lstStyle/>
          <a:p>
            <a:pPr>
              <a:lnSpc>
                <a:spcPct val="150000"/>
              </a:lnSpc>
            </a:pPr>
            <a:r>
              <a:rPr lang="it-IT" dirty="0"/>
              <a:t>Max. rain </a:t>
            </a:r>
          </a:p>
          <a:p>
            <a:pPr>
              <a:lnSpc>
                <a:spcPct val="150000"/>
              </a:lnSpc>
            </a:pPr>
            <a:r>
              <a:rPr lang="it-IT" dirty="0"/>
              <a:t>Min. rain </a:t>
            </a:r>
          </a:p>
          <a:p>
            <a:pPr>
              <a:lnSpc>
                <a:spcPct val="150000"/>
              </a:lnSpc>
            </a:pPr>
            <a:r>
              <a:rPr lang="it-IT" dirty="0"/>
              <a:t>Average</a:t>
            </a:r>
          </a:p>
        </p:txBody>
      </p:sp>
      <p:sp>
        <p:nvSpPr>
          <p:cNvPr id="25" name="CasellaDiTesto 24">
            <a:extLst>
              <a:ext uri="{FF2B5EF4-FFF2-40B4-BE49-F238E27FC236}">
                <a16:creationId xmlns:a16="http://schemas.microsoft.com/office/drawing/2014/main" id="{A70E5562-D7FE-7835-DEA2-F7312AC71138}"/>
              </a:ext>
            </a:extLst>
          </p:cNvPr>
          <p:cNvSpPr txBox="1"/>
          <p:nvPr/>
        </p:nvSpPr>
        <p:spPr>
          <a:xfrm>
            <a:off x="1242857" y="3213741"/>
            <a:ext cx="922047" cy="430887"/>
          </a:xfrm>
          <a:prstGeom prst="rect">
            <a:avLst/>
          </a:prstGeom>
          <a:noFill/>
        </p:spPr>
        <p:txBody>
          <a:bodyPr wrap="none" rtlCol="0">
            <a:spAutoFit/>
          </a:bodyPr>
          <a:lstStyle/>
          <a:p>
            <a:r>
              <a:rPr lang="it-IT" sz="2200" b="1" dirty="0">
                <a:solidFill>
                  <a:schemeClr val="accent1"/>
                </a:solidFill>
              </a:rPr>
              <a:t>WIND</a:t>
            </a:r>
          </a:p>
        </p:txBody>
      </p:sp>
      <p:sp>
        <p:nvSpPr>
          <p:cNvPr id="26" name="CasellaDiTesto 25">
            <a:extLst>
              <a:ext uri="{FF2B5EF4-FFF2-40B4-BE49-F238E27FC236}">
                <a16:creationId xmlns:a16="http://schemas.microsoft.com/office/drawing/2014/main" id="{8AFA82C4-CC87-D9CE-94DD-A4AA103207EA}"/>
              </a:ext>
            </a:extLst>
          </p:cNvPr>
          <p:cNvSpPr txBox="1"/>
          <p:nvPr/>
        </p:nvSpPr>
        <p:spPr>
          <a:xfrm>
            <a:off x="5239534" y="3213741"/>
            <a:ext cx="1992853" cy="430887"/>
          </a:xfrm>
          <a:prstGeom prst="rect">
            <a:avLst/>
          </a:prstGeom>
          <a:noFill/>
        </p:spPr>
        <p:txBody>
          <a:bodyPr wrap="none" rtlCol="0">
            <a:spAutoFit/>
          </a:bodyPr>
          <a:lstStyle/>
          <a:p>
            <a:r>
              <a:rPr lang="it-IT" sz="2200" b="1" dirty="0">
                <a:solidFill>
                  <a:schemeClr val="accent1"/>
                </a:solidFill>
              </a:rPr>
              <a:t>TEMPERATURE</a:t>
            </a:r>
          </a:p>
        </p:txBody>
      </p:sp>
      <p:sp>
        <p:nvSpPr>
          <p:cNvPr id="27" name="CasellaDiTesto 26">
            <a:extLst>
              <a:ext uri="{FF2B5EF4-FFF2-40B4-BE49-F238E27FC236}">
                <a16:creationId xmlns:a16="http://schemas.microsoft.com/office/drawing/2014/main" id="{E4AEF768-78F6-0EC9-BA05-07365C856A82}"/>
              </a:ext>
            </a:extLst>
          </p:cNvPr>
          <p:cNvSpPr txBox="1"/>
          <p:nvPr/>
        </p:nvSpPr>
        <p:spPr>
          <a:xfrm>
            <a:off x="9515365" y="3225072"/>
            <a:ext cx="2159566" cy="430887"/>
          </a:xfrm>
          <a:prstGeom prst="rect">
            <a:avLst/>
          </a:prstGeom>
          <a:noFill/>
        </p:spPr>
        <p:txBody>
          <a:bodyPr wrap="none" rtlCol="0">
            <a:spAutoFit/>
          </a:bodyPr>
          <a:lstStyle/>
          <a:p>
            <a:r>
              <a:rPr lang="it-IT" sz="2200" b="1" dirty="0">
                <a:solidFill>
                  <a:schemeClr val="accent1"/>
                </a:solidFill>
              </a:rPr>
              <a:t>PRECIPITATION</a:t>
            </a:r>
          </a:p>
        </p:txBody>
      </p:sp>
    </p:spTree>
    <p:extLst>
      <p:ext uri="{BB962C8B-B14F-4D97-AF65-F5344CB8AC3E}">
        <p14:creationId xmlns:p14="http://schemas.microsoft.com/office/powerpoint/2010/main" val="350544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8B3E3-47A4-7561-DA24-6E53C06208BD}"/>
            </a:ext>
          </a:extLst>
        </p:cNvPr>
        <p:cNvGrpSpPr/>
        <p:nvPr/>
      </p:nvGrpSpPr>
      <p:grpSpPr>
        <a:xfrm>
          <a:off x="0" y="0"/>
          <a:ext cx="0" cy="0"/>
          <a:chOff x="0" y="0"/>
          <a:chExt cx="0" cy="0"/>
        </a:xfrm>
      </p:grpSpPr>
      <p:pic>
        <p:nvPicPr>
          <p:cNvPr id="18" name="Picture 6" descr="Parco naturale delle Alpi Marittime - MontagneInRete - TSM">
            <a:extLst>
              <a:ext uri="{FF2B5EF4-FFF2-40B4-BE49-F238E27FC236}">
                <a16:creationId xmlns:a16="http://schemas.microsoft.com/office/drawing/2014/main" id="{46AEBD44-E4F4-7777-F8FB-C61E5B7A4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logo-unipr-square - Cipack">
            <a:extLst>
              <a:ext uri="{FF2B5EF4-FFF2-40B4-BE49-F238E27FC236}">
                <a16:creationId xmlns:a16="http://schemas.microsoft.com/office/drawing/2014/main" id="{CC07C522-D3EB-C3D3-5214-894B3E2EF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descr="Immagine che contiene uccello, uccello acquatico, gabbiano, becco&#10;&#10;Il contenuto generato dall'IA potrebbe non essere corretto.">
            <a:extLst>
              <a:ext uri="{FF2B5EF4-FFF2-40B4-BE49-F238E27FC236}">
                <a16:creationId xmlns:a16="http://schemas.microsoft.com/office/drawing/2014/main" id="{0AA7420C-A968-09D4-0EFC-EE56C5C250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21" name="Immagine 20" descr="Immagine che contiene Elementi grafici, grafica, Carattere, Policromia&#10;&#10;Il contenuto generato dall'IA potrebbe non essere corretto.">
            <a:extLst>
              <a:ext uri="{FF2B5EF4-FFF2-40B4-BE49-F238E27FC236}">
                <a16:creationId xmlns:a16="http://schemas.microsoft.com/office/drawing/2014/main" id="{B9BA0E42-83CA-E00E-EE21-64C548D17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
        <p:nvSpPr>
          <p:cNvPr id="9" name="Titolo 4">
            <a:extLst>
              <a:ext uri="{FF2B5EF4-FFF2-40B4-BE49-F238E27FC236}">
                <a16:creationId xmlns:a16="http://schemas.microsoft.com/office/drawing/2014/main" id="{33FA3E0E-D242-A06A-A39A-2F5513790ABA}"/>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DATA</a:t>
            </a:r>
          </a:p>
        </p:txBody>
      </p:sp>
      <p:pic>
        <p:nvPicPr>
          <p:cNvPr id="6" name="Immagine 5">
            <a:extLst>
              <a:ext uri="{FF2B5EF4-FFF2-40B4-BE49-F238E27FC236}">
                <a16:creationId xmlns:a16="http://schemas.microsoft.com/office/drawing/2014/main" id="{D8C040EC-59DC-EF45-7500-3C6A24D40A76}"/>
              </a:ext>
            </a:extLst>
          </p:cNvPr>
          <p:cNvPicPr>
            <a:picLocks noChangeAspect="1"/>
          </p:cNvPicPr>
          <p:nvPr/>
        </p:nvPicPr>
        <p:blipFill>
          <a:blip r:embed="rId7"/>
          <a:stretch>
            <a:fillRect/>
          </a:stretch>
        </p:blipFill>
        <p:spPr>
          <a:xfrm>
            <a:off x="300195" y="1471353"/>
            <a:ext cx="11631690" cy="5043474"/>
          </a:xfrm>
          <a:prstGeom prst="rect">
            <a:avLst/>
          </a:prstGeom>
        </p:spPr>
      </p:pic>
      <p:sp>
        <p:nvSpPr>
          <p:cNvPr id="7" name="Segnaposto contenuto 2">
            <a:extLst>
              <a:ext uri="{FF2B5EF4-FFF2-40B4-BE49-F238E27FC236}">
                <a16:creationId xmlns:a16="http://schemas.microsoft.com/office/drawing/2014/main" id="{DEB530B4-7385-5B08-1391-9F85BC20D0DE}"/>
              </a:ext>
            </a:extLst>
          </p:cNvPr>
          <p:cNvSpPr txBox="1">
            <a:spLocks/>
          </p:cNvSpPr>
          <p:nvPr/>
        </p:nvSpPr>
        <p:spPr>
          <a:xfrm>
            <a:off x="1305234" y="2426730"/>
            <a:ext cx="3956831" cy="43531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it-IT" b="1" dirty="0"/>
              <a:t>Annual average: </a:t>
            </a:r>
            <a:r>
              <a:rPr lang="it-IT" dirty="0"/>
              <a:t>4694 individuals</a:t>
            </a:r>
          </a:p>
          <a:p>
            <a:pPr marL="0" indent="0">
              <a:buFont typeface="Wingdings 3" charset="2"/>
              <a:buNone/>
            </a:pPr>
            <a:endParaRPr lang="it-IT" b="1" dirty="0"/>
          </a:p>
        </p:txBody>
      </p:sp>
      <p:pic>
        <p:nvPicPr>
          <p:cNvPr id="2" name="Immagine 1" descr="Immagine che contiene testo, schermata, diagramma, linea&#10;&#10;Il contenuto generato dall'IA potrebbe non essere corretto.">
            <a:extLst>
              <a:ext uri="{FF2B5EF4-FFF2-40B4-BE49-F238E27FC236}">
                <a16:creationId xmlns:a16="http://schemas.microsoft.com/office/drawing/2014/main" id="{F819585B-91C5-CFC7-F908-EF21AC9E80FF}"/>
              </a:ext>
            </a:extLst>
          </p:cNvPr>
          <p:cNvPicPr>
            <a:picLocks noChangeAspect="1"/>
          </p:cNvPicPr>
          <p:nvPr/>
        </p:nvPicPr>
        <p:blipFill rotWithShape="1">
          <a:blip r:embed="rId8"/>
          <a:srcRect t="9952"/>
          <a:stretch/>
        </p:blipFill>
        <p:spPr bwMode="auto">
          <a:xfrm>
            <a:off x="7943925" y="52963"/>
            <a:ext cx="4120077" cy="3702608"/>
          </a:xfrm>
          <a:prstGeom prst="rect">
            <a:avLst/>
          </a:prstGeom>
          <a:ln>
            <a:noFill/>
          </a:ln>
          <a:extLst>
            <a:ext uri="{53640926-AAD7-44D8-BBD7-CCE9431645EC}">
              <a14:shadowObscured xmlns:a14="http://schemas.microsoft.com/office/drawing/2010/main"/>
            </a:ext>
          </a:extLst>
        </p:spPr>
      </p:pic>
      <p:cxnSp>
        <p:nvCxnSpPr>
          <p:cNvPr id="8" name="Connettore 2 7">
            <a:extLst>
              <a:ext uri="{FF2B5EF4-FFF2-40B4-BE49-F238E27FC236}">
                <a16:creationId xmlns:a16="http://schemas.microsoft.com/office/drawing/2014/main" id="{C809FF1C-0DA7-2609-31F9-35A61407455A}"/>
              </a:ext>
            </a:extLst>
          </p:cNvPr>
          <p:cNvCxnSpPr>
            <a:cxnSpLocks/>
          </p:cNvCxnSpPr>
          <p:nvPr/>
        </p:nvCxnSpPr>
        <p:spPr>
          <a:xfrm flipV="1">
            <a:off x="9232352" y="1129516"/>
            <a:ext cx="239703" cy="27277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 name="CasellaDiTesto 2">
            <a:extLst>
              <a:ext uri="{FF2B5EF4-FFF2-40B4-BE49-F238E27FC236}">
                <a16:creationId xmlns:a16="http://schemas.microsoft.com/office/drawing/2014/main" id="{24F1C52A-71F6-41CD-E99D-DC94021302B0}"/>
              </a:ext>
            </a:extLst>
          </p:cNvPr>
          <p:cNvSpPr txBox="1"/>
          <p:nvPr/>
        </p:nvSpPr>
        <p:spPr>
          <a:xfrm>
            <a:off x="9308592" y="439034"/>
            <a:ext cx="247184" cy="215444"/>
          </a:xfrm>
          <a:prstGeom prst="rect">
            <a:avLst/>
          </a:prstGeom>
          <a:noFill/>
        </p:spPr>
        <p:txBody>
          <a:bodyPr wrap="none" rtlCol="0">
            <a:spAutoFit/>
          </a:bodyPr>
          <a:lstStyle/>
          <a:p>
            <a:r>
              <a:rPr lang="it-IT" sz="800" dirty="0"/>
              <a:t>+</a:t>
            </a:r>
          </a:p>
        </p:txBody>
      </p:sp>
      <p:pic>
        <p:nvPicPr>
          <p:cNvPr id="10" name="Immagine 9">
            <a:extLst>
              <a:ext uri="{FF2B5EF4-FFF2-40B4-BE49-F238E27FC236}">
                <a16:creationId xmlns:a16="http://schemas.microsoft.com/office/drawing/2014/main" id="{0AF0136A-9700-0C1A-64D8-49AB9109DB46}"/>
              </a:ext>
            </a:extLst>
          </p:cNvPr>
          <p:cNvPicPr>
            <a:picLocks noChangeAspect="1"/>
          </p:cNvPicPr>
          <p:nvPr/>
        </p:nvPicPr>
        <p:blipFill>
          <a:blip r:embed="rId9"/>
          <a:stretch>
            <a:fillRect/>
          </a:stretch>
        </p:blipFill>
        <p:spPr>
          <a:xfrm>
            <a:off x="3383144" y="496361"/>
            <a:ext cx="4453791" cy="639109"/>
          </a:xfrm>
          <a:prstGeom prst="rect">
            <a:avLst/>
          </a:prstGeom>
        </p:spPr>
      </p:pic>
      <p:sp>
        <p:nvSpPr>
          <p:cNvPr id="11" name="Rettangolo 10">
            <a:extLst>
              <a:ext uri="{FF2B5EF4-FFF2-40B4-BE49-F238E27FC236}">
                <a16:creationId xmlns:a16="http://schemas.microsoft.com/office/drawing/2014/main" id="{98002748-2F32-25C2-BCF1-F081D3A07B88}"/>
              </a:ext>
            </a:extLst>
          </p:cNvPr>
          <p:cNvSpPr/>
          <p:nvPr/>
        </p:nvSpPr>
        <p:spPr>
          <a:xfrm>
            <a:off x="3768937" y="1679950"/>
            <a:ext cx="4412127" cy="2556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Total of honey buzzard for year</a:t>
            </a:r>
            <a:endParaRPr lang="en-GB" sz="1200" b="1" dirty="0">
              <a:latin typeface="Arial" panose="020B0604020202020204" pitchFamily="34" charset="0"/>
              <a:cs typeface="Arial" panose="020B0604020202020204" pitchFamily="34" charset="0"/>
            </a:endParaRPr>
          </a:p>
        </p:txBody>
      </p:sp>
      <p:sp>
        <p:nvSpPr>
          <p:cNvPr id="14" name="Rettangolo 13">
            <a:extLst>
              <a:ext uri="{FF2B5EF4-FFF2-40B4-BE49-F238E27FC236}">
                <a16:creationId xmlns:a16="http://schemas.microsoft.com/office/drawing/2014/main" id="{175359D9-7788-CB33-D760-EB55D7E95220}"/>
              </a:ext>
            </a:extLst>
          </p:cNvPr>
          <p:cNvSpPr/>
          <p:nvPr/>
        </p:nvSpPr>
        <p:spPr>
          <a:xfrm rot="16200000">
            <a:off x="-786705" y="4141687"/>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Individuals</a:t>
            </a:r>
            <a:endParaRPr lang="en-GB" sz="1200" b="1" dirty="0">
              <a:solidFill>
                <a:schemeClr val="tx1"/>
              </a:solidFill>
              <a:latin typeface="Arial" panose="020B0604020202020204" pitchFamily="34" charset="0"/>
              <a:cs typeface="Arial" panose="020B0604020202020204" pitchFamily="34" charset="0"/>
            </a:endParaRPr>
          </a:p>
        </p:txBody>
      </p:sp>
      <p:sp>
        <p:nvSpPr>
          <p:cNvPr id="15" name="Rettangolo 14">
            <a:extLst>
              <a:ext uri="{FF2B5EF4-FFF2-40B4-BE49-F238E27FC236}">
                <a16:creationId xmlns:a16="http://schemas.microsoft.com/office/drawing/2014/main" id="{D60C07A8-F2CE-A1A8-39AA-E30F0C66B522}"/>
              </a:ext>
            </a:extLst>
          </p:cNvPr>
          <p:cNvSpPr/>
          <p:nvPr/>
        </p:nvSpPr>
        <p:spPr>
          <a:xfrm>
            <a:off x="4979914" y="6197925"/>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Years</a:t>
            </a:r>
          </a:p>
        </p:txBody>
      </p:sp>
      <p:sp>
        <p:nvSpPr>
          <p:cNvPr id="16" name="Rettangolo 15">
            <a:extLst>
              <a:ext uri="{FF2B5EF4-FFF2-40B4-BE49-F238E27FC236}">
                <a16:creationId xmlns:a16="http://schemas.microsoft.com/office/drawing/2014/main" id="{277AC452-B8F2-4420-A714-E1373BCFE473}"/>
              </a:ext>
            </a:extLst>
          </p:cNvPr>
          <p:cNvSpPr/>
          <p:nvPr/>
        </p:nvSpPr>
        <p:spPr>
          <a:xfrm rot="16200000">
            <a:off x="6831028" y="1490695"/>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Individuals</a:t>
            </a:r>
            <a:endParaRPr lang="en-GB" sz="1200" b="1" dirty="0">
              <a:solidFill>
                <a:schemeClr val="tx1"/>
              </a:solidFill>
              <a:latin typeface="Arial" panose="020B0604020202020204" pitchFamily="34" charset="0"/>
              <a:cs typeface="Arial" panose="020B0604020202020204" pitchFamily="34" charset="0"/>
            </a:endParaRPr>
          </a:p>
        </p:txBody>
      </p:sp>
      <p:sp>
        <p:nvSpPr>
          <p:cNvPr id="17" name="Rettangolo 16">
            <a:extLst>
              <a:ext uri="{FF2B5EF4-FFF2-40B4-BE49-F238E27FC236}">
                <a16:creationId xmlns:a16="http://schemas.microsoft.com/office/drawing/2014/main" id="{82BD09A2-5455-3AC3-9B4C-2C6040C22D6C}"/>
              </a:ext>
            </a:extLst>
          </p:cNvPr>
          <p:cNvSpPr/>
          <p:nvPr/>
        </p:nvSpPr>
        <p:spPr>
          <a:xfrm>
            <a:off x="8919846" y="3429000"/>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Years</a:t>
            </a:r>
          </a:p>
        </p:txBody>
      </p:sp>
    </p:spTree>
    <p:extLst>
      <p:ext uri="{BB962C8B-B14F-4D97-AF65-F5344CB8AC3E}">
        <p14:creationId xmlns:p14="http://schemas.microsoft.com/office/powerpoint/2010/main" val="181398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1FDBA-065D-548F-FDF2-B063F6C48512}"/>
            </a:ext>
          </a:extLst>
        </p:cNvPr>
        <p:cNvGrpSpPr/>
        <p:nvPr/>
      </p:nvGrpSpPr>
      <p:grpSpPr>
        <a:xfrm>
          <a:off x="0" y="0"/>
          <a:ext cx="0" cy="0"/>
          <a:chOff x="0" y="0"/>
          <a:chExt cx="0" cy="0"/>
        </a:xfrm>
      </p:grpSpPr>
      <p:sp>
        <p:nvSpPr>
          <p:cNvPr id="9" name="Titolo 4">
            <a:extLst>
              <a:ext uri="{FF2B5EF4-FFF2-40B4-BE49-F238E27FC236}">
                <a16:creationId xmlns:a16="http://schemas.microsoft.com/office/drawing/2014/main" id="{7088D9B2-C46E-8E29-FBD7-AEF7288B2FC9}"/>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EXPECTED RESULTS</a:t>
            </a:r>
          </a:p>
        </p:txBody>
      </p:sp>
      <p:cxnSp>
        <p:nvCxnSpPr>
          <p:cNvPr id="7" name="Connettore 2 6">
            <a:extLst>
              <a:ext uri="{FF2B5EF4-FFF2-40B4-BE49-F238E27FC236}">
                <a16:creationId xmlns:a16="http://schemas.microsoft.com/office/drawing/2014/main" id="{F9FC7A19-7296-8302-0D46-235A154E583E}"/>
              </a:ext>
            </a:extLst>
          </p:cNvPr>
          <p:cNvCxnSpPr>
            <a:cxnSpLocks/>
          </p:cNvCxnSpPr>
          <p:nvPr/>
        </p:nvCxnSpPr>
        <p:spPr>
          <a:xfrm flipV="1">
            <a:off x="1524001" y="1545773"/>
            <a:ext cx="0" cy="3809999"/>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Connettore 2 11">
            <a:extLst>
              <a:ext uri="{FF2B5EF4-FFF2-40B4-BE49-F238E27FC236}">
                <a16:creationId xmlns:a16="http://schemas.microsoft.com/office/drawing/2014/main" id="{B833E4BD-356C-FCD6-D499-45F161A0633A}"/>
              </a:ext>
            </a:extLst>
          </p:cNvPr>
          <p:cNvCxnSpPr>
            <a:cxnSpLocks/>
          </p:cNvCxnSpPr>
          <p:nvPr/>
        </p:nvCxnSpPr>
        <p:spPr>
          <a:xfrm flipV="1">
            <a:off x="1513114" y="5344885"/>
            <a:ext cx="4321629" cy="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Connettore diritto 23">
            <a:extLst>
              <a:ext uri="{FF2B5EF4-FFF2-40B4-BE49-F238E27FC236}">
                <a16:creationId xmlns:a16="http://schemas.microsoft.com/office/drawing/2014/main" id="{EEBE7F25-7EAE-8947-BE94-2F18EBBBA9B0}"/>
              </a:ext>
            </a:extLst>
          </p:cNvPr>
          <p:cNvCxnSpPr>
            <a:cxnSpLocks/>
          </p:cNvCxnSpPr>
          <p:nvPr/>
        </p:nvCxnSpPr>
        <p:spPr>
          <a:xfrm flipV="1">
            <a:off x="1660197" y="2808514"/>
            <a:ext cx="3902403" cy="20574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F4BEFA3A-0A42-8174-1ABE-7DA3121784DD}"/>
              </a:ext>
            </a:extLst>
          </p:cNvPr>
          <p:cNvSpPr txBox="1"/>
          <p:nvPr/>
        </p:nvSpPr>
        <p:spPr>
          <a:xfrm>
            <a:off x="5140322" y="5378975"/>
            <a:ext cx="685957" cy="369332"/>
          </a:xfrm>
          <a:prstGeom prst="rect">
            <a:avLst/>
          </a:prstGeom>
          <a:noFill/>
        </p:spPr>
        <p:txBody>
          <a:bodyPr wrap="none" rtlCol="0">
            <a:spAutoFit/>
          </a:bodyPr>
          <a:lstStyle/>
          <a:p>
            <a:r>
              <a:rPr lang="it-IT" b="1" dirty="0">
                <a:latin typeface="Calibri" panose="020F0502020204030204" pitchFamily="34" charset="0"/>
                <a:ea typeface="Calibri" panose="020F0502020204030204" pitchFamily="34" charset="0"/>
                <a:cs typeface="Calibri" panose="020F0502020204030204" pitchFamily="34" charset="0"/>
              </a:rPr>
              <a:t>Years</a:t>
            </a:r>
          </a:p>
        </p:txBody>
      </p:sp>
      <p:sp>
        <p:nvSpPr>
          <p:cNvPr id="27" name="CasellaDiTesto 26">
            <a:extLst>
              <a:ext uri="{FF2B5EF4-FFF2-40B4-BE49-F238E27FC236}">
                <a16:creationId xmlns:a16="http://schemas.microsoft.com/office/drawing/2014/main" id="{1CC66952-95B9-871B-2D93-4166D54C0533}"/>
              </a:ext>
            </a:extLst>
          </p:cNvPr>
          <p:cNvSpPr txBox="1"/>
          <p:nvPr/>
        </p:nvSpPr>
        <p:spPr>
          <a:xfrm rot="16200000">
            <a:off x="690366" y="2104687"/>
            <a:ext cx="1129092" cy="369332"/>
          </a:xfrm>
          <a:prstGeom prst="rect">
            <a:avLst/>
          </a:prstGeom>
          <a:noFill/>
        </p:spPr>
        <p:txBody>
          <a:bodyPr wrap="none" rtlCol="0">
            <a:spAutoFit/>
          </a:bodyPr>
          <a:lstStyle/>
          <a:p>
            <a:r>
              <a:rPr lang="it-IT" b="1" dirty="0">
                <a:latin typeface="Calibri" panose="020F0502020204030204" pitchFamily="34" charset="0"/>
                <a:ea typeface="Calibri" panose="020F0502020204030204" pitchFamily="34" charset="0"/>
                <a:cs typeface="Calibri" panose="020F0502020204030204" pitchFamily="34" charset="0"/>
              </a:rPr>
              <a:t>Peak days</a:t>
            </a:r>
          </a:p>
        </p:txBody>
      </p:sp>
      <p:cxnSp>
        <p:nvCxnSpPr>
          <p:cNvPr id="29" name="Connettore 2 28">
            <a:extLst>
              <a:ext uri="{FF2B5EF4-FFF2-40B4-BE49-F238E27FC236}">
                <a16:creationId xmlns:a16="http://schemas.microsoft.com/office/drawing/2014/main" id="{636A45CB-0F51-B9E5-28BD-222381437023}"/>
              </a:ext>
            </a:extLst>
          </p:cNvPr>
          <p:cNvCxnSpPr>
            <a:cxnSpLocks/>
          </p:cNvCxnSpPr>
          <p:nvPr/>
        </p:nvCxnSpPr>
        <p:spPr>
          <a:xfrm flipV="1">
            <a:off x="8305802" y="337458"/>
            <a:ext cx="0" cy="2471057"/>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Connettore 2 29">
            <a:extLst>
              <a:ext uri="{FF2B5EF4-FFF2-40B4-BE49-F238E27FC236}">
                <a16:creationId xmlns:a16="http://schemas.microsoft.com/office/drawing/2014/main" id="{51EE4E6B-0996-3D5B-E7CE-074689F03F0A}"/>
              </a:ext>
            </a:extLst>
          </p:cNvPr>
          <p:cNvCxnSpPr>
            <a:cxnSpLocks/>
          </p:cNvCxnSpPr>
          <p:nvPr/>
        </p:nvCxnSpPr>
        <p:spPr>
          <a:xfrm>
            <a:off x="8294916" y="2797629"/>
            <a:ext cx="2699657"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7" name="Connettore 2 36">
            <a:extLst>
              <a:ext uri="{FF2B5EF4-FFF2-40B4-BE49-F238E27FC236}">
                <a16:creationId xmlns:a16="http://schemas.microsoft.com/office/drawing/2014/main" id="{1FFB17A1-C5C3-311A-7CF7-F2FCB13931FC}"/>
              </a:ext>
            </a:extLst>
          </p:cNvPr>
          <p:cNvCxnSpPr>
            <a:cxnSpLocks/>
          </p:cNvCxnSpPr>
          <p:nvPr/>
        </p:nvCxnSpPr>
        <p:spPr>
          <a:xfrm flipV="1">
            <a:off x="8305802" y="3341919"/>
            <a:ext cx="0" cy="2471057"/>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Connettore 2 37">
            <a:extLst>
              <a:ext uri="{FF2B5EF4-FFF2-40B4-BE49-F238E27FC236}">
                <a16:creationId xmlns:a16="http://schemas.microsoft.com/office/drawing/2014/main" id="{5D54C2D0-0381-E090-A283-C96A7676EB14}"/>
              </a:ext>
            </a:extLst>
          </p:cNvPr>
          <p:cNvCxnSpPr>
            <a:cxnSpLocks/>
          </p:cNvCxnSpPr>
          <p:nvPr/>
        </p:nvCxnSpPr>
        <p:spPr>
          <a:xfrm>
            <a:off x="8294916" y="5802090"/>
            <a:ext cx="2699657"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0" name="CasellaDiTesto 39">
            <a:extLst>
              <a:ext uri="{FF2B5EF4-FFF2-40B4-BE49-F238E27FC236}">
                <a16:creationId xmlns:a16="http://schemas.microsoft.com/office/drawing/2014/main" id="{96B9758A-F5A2-2369-3407-50AB22834C2C}"/>
              </a:ext>
            </a:extLst>
          </p:cNvPr>
          <p:cNvSpPr txBox="1"/>
          <p:nvPr/>
        </p:nvSpPr>
        <p:spPr>
          <a:xfrm>
            <a:off x="10531803" y="2797629"/>
            <a:ext cx="756288" cy="307777"/>
          </a:xfrm>
          <a:prstGeom prst="rect">
            <a:avLst/>
          </a:prstGeom>
          <a:noFill/>
        </p:spPr>
        <p:txBody>
          <a:bodyPr wrap="square" rtlCol="0">
            <a:spAutoFit/>
          </a:bodyPr>
          <a:lstStyle/>
          <a:p>
            <a:r>
              <a:rPr lang="it-IT" sz="1400" b="1" dirty="0">
                <a:latin typeface="Calibri" panose="020F0502020204030204" pitchFamily="34" charset="0"/>
                <a:ea typeface="Calibri" panose="020F0502020204030204" pitchFamily="34" charset="0"/>
                <a:cs typeface="Calibri" panose="020F0502020204030204" pitchFamily="34" charset="0"/>
              </a:rPr>
              <a:t>Years</a:t>
            </a:r>
          </a:p>
        </p:txBody>
      </p:sp>
      <p:sp>
        <p:nvSpPr>
          <p:cNvPr id="42" name="CasellaDiTesto 41">
            <a:extLst>
              <a:ext uri="{FF2B5EF4-FFF2-40B4-BE49-F238E27FC236}">
                <a16:creationId xmlns:a16="http://schemas.microsoft.com/office/drawing/2014/main" id="{AE6E9B5A-E3FD-5ADA-27D8-BBC5A58FDC47}"/>
              </a:ext>
            </a:extLst>
          </p:cNvPr>
          <p:cNvSpPr txBox="1"/>
          <p:nvPr/>
        </p:nvSpPr>
        <p:spPr>
          <a:xfrm>
            <a:off x="10531408" y="5823863"/>
            <a:ext cx="756288" cy="307777"/>
          </a:xfrm>
          <a:prstGeom prst="rect">
            <a:avLst/>
          </a:prstGeom>
          <a:noFill/>
        </p:spPr>
        <p:txBody>
          <a:bodyPr wrap="square" rtlCol="0">
            <a:spAutoFit/>
          </a:bodyPr>
          <a:lstStyle/>
          <a:p>
            <a:r>
              <a:rPr lang="it-IT" sz="1400" b="1" dirty="0">
                <a:latin typeface="Calibri" panose="020F0502020204030204" pitchFamily="34" charset="0"/>
                <a:ea typeface="Calibri" panose="020F0502020204030204" pitchFamily="34" charset="0"/>
                <a:cs typeface="Calibri" panose="020F0502020204030204" pitchFamily="34" charset="0"/>
              </a:rPr>
              <a:t>Years</a:t>
            </a:r>
          </a:p>
        </p:txBody>
      </p:sp>
      <p:sp>
        <p:nvSpPr>
          <p:cNvPr id="43" name="CasellaDiTesto 42">
            <a:extLst>
              <a:ext uri="{FF2B5EF4-FFF2-40B4-BE49-F238E27FC236}">
                <a16:creationId xmlns:a16="http://schemas.microsoft.com/office/drawing/2014/main" id="{72A86B25-0D55-1897-09D5-9B9B3B495A77}"/>
              </a:ext>
            </a:extLst>
          </p:cNvPr>
          <p:cNvSpPr txBox="1"/>
          <p:nvPr/>
        </p:nvSpPr>
        <p:spPr>
          <a:xfrm rot="16200000">
            <a:off x="7587431" y="759953"/>
            <a:ext cx="919547" cy="307777"/>
          </a:xfrm>
          <a:prstGeom prst="rect">
            <a:avLst/>
          </a:prstGeom>
          <a:noFill/>
        </p:spPr>
        <p:txBody>
          <a:bodyPr wrap="none" rtlCol="0">
            <a:spAutoFit/>
          </a:bodyPr>
          <a:lstStyle/>
          <a:p>
            <a:r>
              <a:rPr lang="it-IT" sz="1400" b="1" dirty="0">
                <a:latin typeface="Calibri" panose="020F0502020204030204" pitchFamily="34" charset="0"/>
                <a:ea typeface="Calibri" panose="020F0502020204030204" pitchFamily="34" charset="0"/>
                <a:cs typeface="Calibri" panose="020F0502020204030204" pitchFamily="34" charset="0"/>
              </a:rPr>
              <a:t>Peak days</a:t>
            </a:r>
          </a:p>
        </p:txBody>
      </p:sp>
      <p:sp>
        <p:nvSpPr>
          <p:cNvPr id="44" name="CasellaDiTesto 43">
            <a:extLst>
              <a:ext uri="{FF2B5EF4-FFF2-40B4-BE49-F238E27FC236}">
                <a16:creationId xmlns:a16="http://schemas.microsoft.com/office/drawing/2014/main" id="{AB1B65B2-871D-11D0-BE79-E6C49D9BE4B8}"/>
              </a:ext>
            </a:extLst>
          </p:cNvPr>
          <p:cNvSpPr txBox="1"/>
          <p:nvPr/>
        </p:nvSpPr>
        <p:spPr>
          <a:xfrm rot="16200000">
            <a:off x="7587431" y="3781858"/>
            <a:ext cx="919547" cy="307777"/>
          </a:xfrm>
          <a:prstGeom prst="rect">
            <a:avLst/>
          </a:prstGeom>
          <a:noFill/>
        </p:spPr>
        <p:txBody>
          <a:bodyPr wrap="none" rtlCol="0">
            <a:spAutoFit/>
          </a:bodyPr>
          <a:lstStyle/>
          <a:p>
            <a:r>
              <a:rPr lang="it-IT" sz="1400" b="1" dirty="0">
                <a:latin typeface="Calibri" panose="020F0502020204030204" pitchFamily="34" charset="0"/>
                <a:ea typeface="Calibri" panose="020F0502020204030204" pitchFamily="34" charset="0"/>
                <a:cs typeface="Calibri" panose="020F0502020204030204" pitchFamily="34" charset="0"/>
              </a:rPr>
              <a:t>Peak days</a:t>
            </a:r>
          </a:p>
        </p:txBody>
      </p:sp>
      <p:cxnSp>
        <p:nvCxnSpPr>
          <p:cNvPr id="46" name="Connettore diritto 45">
            <a:extLst>
              <a:ext uri="{FF2B5EF4-FFF2-40B4-BE49-F238E27FC236}">
                <a16:creationId xmlns:a16="http://schemas.microsoft.com/office/drawing/2014/main" id="{E10A67D5-0FF0-4FB6-B3F8-07C0A17C6802}"/>
              </a:ext>
            </a:extLst>
          </p:cNvPr>
          <p:cNvCxnSpPr/>
          <p:nvPr/>
        </p:nvCxnSpPr>
        <p:spPr>
          <a:xfrm>
            <a:off x="8447314" y="1012371"/>
            <a:ext cx="2329543" cy="14695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ttore diritto 47">
            <a:extLst>
              <a:ext uri="{FF2B5EF4-FFF2-40B4-BE49-F238E27FC236}">
                <a16:creationId xmlns:a16="http://schemas.microsoft.com/office/drawing/2014/main" id="{9C1BC957-00AA-C7FD-19BC-E46CFCB3C809}"/>
              </a:ext>
            </a:extLst>
          </p:cNvPr>
          <p:cNvCxnSpPr>
            <a:cxnSpLocks/>
          </p:cNvCxnSpPr>
          <p:nvPr/>
        </p:nvCxnSpPr>
        <p:spPr>
          <a:xfrm>
            <a:off x="8388742" y="4800928"/>
            <a:ext cx="252081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50" name="CasellaDiTesto 49">
            <a:extLst>
              <a:ext uri="{FF2B5EF4-FFF2-40B4-BE49-F238E27FC236}">
                <a16:creationId xmlns:a16="http://schemas.microsoft.com/office/drawing/2014/main" id="{FEE9B0D0-7CF5-0B8B-CC82-4AC0E5694EFD}"/>
              </a:ext>
            </a:extLst>
          </p:cNvPr>
          <p:cNvSpPr txBox="1"/>
          <p:nvPr/>
        </p:nvSpPr>
        <p:spPr>
          <a:xfrm>
            <a:off x="2929160" y="1260222"/>
            <a:ext cx="1465466" cy="400110"/>
          </a:xfrm>
          <a:prstGeom prst="rect">
            <a:avLst/>
          </a:prstGeom>
          <a:noFill/>
        </p:spPr>
        <p:txBody>
          <a:bodyPr wrap="none" rtlCol="0">
            <a:spAutoFit/>
          </a:bodyPr>
          <a:lstStyle/>
          <a:p>
            <a:r>
              <a:rPr lang="it-IT" sz="2000" b="1" dirty="0"/>
              <a:t>POSTPONE</a:t>
            </a:r>
          </a:p>
        </p:txBody>
      </p:sp>
      <p:sp>
        <p:nvSpPr>
          <p:cNvPr id="51" name="CasellaDiTesto 50">
            <a:extLst>
              <a:ext uri="{FF2B5EF4-FFF2-40B4-BE49-F238E27FC236}">
                <a16:creationId xmlns:a16="http://schemas.microsoft.com/office/drawing/2014/main" id="{EC2165E2-326F-D0ED-657C-56E51B3DF0BB}"/>
              </a:ext>
            </a:extLst>
          </p:cNvPr>
          <p:cNvSpPr txBox="1"/>
          <p:nvPr/>
        </p:nvSpPr>
        <p:spPr>
          <a:xfrm>
            <a:off x="9130889" y="3260629"/>
            <a:ext cx="1552028" cy="400110"/>
          </a:xfrm>
          <a:prstGeom prst="rect">
            <a:avLst/>
          </a:prstGeom>
          <a:noFill/>
        </p:spPr>
        <p:txBody>
          <a:bodyPr wrap="none" rtlCol="0">
            <a:spAutoFit/>
          </a:bodyPr>
          <a:lstStyle/>
          <a:p>
            <a:r>
              <a:rPr lang="it-IT" sz="2000" b="1" dirty="0"/>
              <a:t>COSTANCE</a:t>
            </a:r>
          </a:p>
        </p:txBody>
      </p:sp>
      <p:sp>
        <p:nvSpPr>
          <p:cNvPr id="52" name="CasellaDiTesto 51">
            <a:extLst>
              <a:ext uri="{FF2B5EF4-FFF2-40B4-BE49-F238E27FC236}">
                <a16:creationId xmlns:a16="http://schemas.microsoft.com/office/drawing/2014/main" id="{A8A41E47-D0C6-C899-9A6E-E0ADF9C88AAD}"/>
              </a:ext>
            </a:extLst>
          </p:cNvPr>
          <p:cNvSpPr txBox="1"/>
          <p:nvPr/>
        </p:nvSpPr>
        <p:spPr>
          <a:xfrm>
            <a:off x="9130889" y="105198"/>
            <a:ext cx="1444626" cy="400110"/>
          </a:xfrm>
          <a:prstGeom prst="rect">
            <a:avLst/>
          </a:prstGeom>
          <a:noFill/>
        </p:spPr>
        <p:txBody>
          <a:bodyPr wrap="none" rtlCol="0">
            <a:spAutoFit/>
          </a:bodyPr>
          <a:lstStyle/>
          <a:p>
            <a:r>
              <a:rPr lang="it-IT" sz="2000" b="1" dirty="0"/>
              <a:t>ADVANCE</a:t>
            </a:r>
          </a:p>
        </p:txBody>
      </p:sp>
      <p:pic>
        <p:nvPicPr>
          <p:cNvPr id="2" name="Picture 6" descr="Parco naturale delle Alpi Marittime - MontagneInRete - TSM">
            <a:extLst>
              <a:ext uri="{FF2B5EF4-FFF2-40B4-BE49-F238E27FC236}">
                <a16:creationId xmlns:a16="http://schemas.microsoft.com/office/drawing/2014/main" id="{C6EF699D-3582-B9F9-CF16-7CB270E84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ogo-unipr-square - Cipack">
            <a:extLst>
              <a:ext uri="{FF2B5EF4-FFF2-40B4-BE49-F238E27FC236}">
                <a16:creationId xmlns:a16="http://schemas.microsoft.com/office/drawing/2014/main" id="{1098258F-E7B0-519B-6FEA-A4BB7ECE3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descr="Immagine che contiene uccello, uccello acquatico, gabbiano, becco&#10;&#10;Il contenuto generato dall'IA potrebbe non essere corretto.">
            <a:extLst>
              <a:ext uri="{FF2B5EF4-FFF2-40B4-BE49-F238E27FC236}">
                <a16:creationId xmlns:a16="http://schemas.microsoft.com/office/drawing/2014/main" id="{D09D18CB-7BDA-9EFB-5CEF-3D0C64279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5" name="Immagine 4" descr="Immagine che contiene Elementi grafici, grafica, Carattere, Policromia&#10;&#10;Il contenuto generato dall'IA potrebbe non essere corretto.">
            <a:extLst>
              <a:ext uri="{FF2B5EF4-FFF2-40B4-BE49-F238E27FC236}">
                <a16:creationId xmlns:a16="http://schemas.microsoft.com/office/drawing/2014/main" id="{F3031640-74B8-22B9-3CC9-2C0AA513EA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Tree>
    <p:extLst>
      <p:ext uri="{BB962C8B-B14F-4D97-AF65-F5344CB8AC3E}">
        <p14:creationId xmlns:p14="http://schemas.microsoft.com/office/powerpoint/2010/main" val="307503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10"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40" grpId="0"/>
      <p:bldP spid="42" grpId="0"/>
      <p:bldP spid="43" grpId="0"/>
      <p:bldP spid="44" grpId="0"/>
      <p:bldP spid="50" grpId="0"/>
      <p:bldP spid="51"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B7E46-49D6-008A-F9C2-DC4AA467DF0E}"/>
            </a:ext>
          </a:extLst>
        </p:cNvPr>
        <p:cNvGrpSpPr/>
        <p:nvPr/>
      </p:nvGrpSpPr>
      <p:grpSpPr>
        <a:xfrm>
          <a:off x="0" y="0"/>
          <a:ext cx="0" cy="0"/>
          <a:chOff x="0" y="0"/>
          <a:chExt cx="0" cy="0"/>
        </a:xfrm>
      </p:grpSpPr>
      <p:pic>
        <p:nvPicPr>
          <p:cNvPr id="6" name="Picture 6" descr="Parco naturale delle Alpi Marittime - MontagneInRete - TSM">
            <a:extLst>
              <a:ext uri="{FF2B5EF4-FFF2-40B4-BE49-F238E27FC236}">
                <a16:creationId xmlns:a16="http://schemas.microsoft.com/office/drawing/2014/main" id="{7074D7F4-4BDD-20C9-57EA-6687BE947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o-unipr-square - Cipack">
            <a:extLst>
              <a:ext uri="{FF2B5EF4-FFF2-40B4-BE49-F238E27FC236}">
                <a16:creationId xmlns:a16="http://schemas.microsoft.com/office/drawing/2014/main" id="{4E096EB3-4CE1-C61E-D8D0-E0FC28F67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descr="Immagine che contiene uccello, uccello acquatico, gabbiano, becco&#10;&#10;Il contenuto generato dall'IA potrebbe non essere corretto.">
            <a:extLst>
              <a:ext uri="{FF2B5EF4-FFF2-40B4-BE49-F238E27FC236}">
                <a16:creationId xmlns:a16="http://schemas.microsoft.com/office/drawing/2014/main" id="{47DBDE37-7780-1FA9-F2B9-45202FD78B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5" name="Immagine 14" descr="Immagine che contiene Elementi grafici, grafica, Carattere, Policromia&#10;&#10;Il contenuto generato dall'IA potrebbe non essere corretto.">
            <a:extLst>
              <a:ext uri="{FF2B5EF4-FFF2-40B4-BE49-F238E27FC236}">
                <a16:creationId xmlns:a16="http://schemas.microsoft.com/office/drawing/2014/main" id="{A9324CF4-6CFB-C35D-3D50-245B296D32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3" name="Immagine 2">
            <a:extLst>
              <a:ext uri="{FF2B5EF4-FFF2-40B4-BE49-F238E27FC236}">
                <a16:creationId xmlns:a16="http://schemas.microsoft.com/office/drawing/2014/main" id="{51722951-186B-B4BA-63D3-20301ABB0582}"/>
              </a:ext>
            </a:extLst>
          </p:cNvPr>
          <p:cNvPicPr>
            <a:picLocks noChangeAspect="1"/>
          </p:cNvPicPr>
          <p:nvPr/>
        </p:nvPicPr>
        <p:blipFill>
          <a:blip r:embed="rId7"/>
          <a:stretch>
            <a:fillRect/>
          </a:stretch>
        </p:blipFill>
        <p:spPr>
          <a:xfrm>
            <a:off x="883420" y="1098096"/>
            <a:ext cx="10259660" cy="5547849"/>
          </a:xfrm>
          <a:prstGeom prst="rect">
            <a:avLst/>
          </a:prstGeom>
        </p:spPr>
      </p:pic>
      <p:sp>
        <p:nvSpPr>
          <p:cNvPr id="9" name="Titolo 4">
            <a:extLst>
              <a:ext uri="{FF2B5EF4-FFF2-40B4-BE49-F238E27FC236}">
                <a16:creationId xmlns:a16="http://schemas.microsoft.com/office/drawing/2014/main" id="{C8B0C1A0-066C-D62C-98EB-A935DF29D792}"/>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RESULTS</a:t>
            </a:r>
          </a:p>
        </p:txBody>
      </p:sp>
      <p:sp>
        <p:nvSpPr>
          <p:cNvPr id="7" name="CasellaDiTesto 6">
            <a:extLst>
              <a:ext uri="{FF2B5EF4-FFF2-40B4-BE49-F238E27FC236}">
                <a16:creationId xmlns:a16="http://schemas.microsoft.com/office/drawing/2014/main" id="{3B494A81-5D8C-4AA9-DC50-F2B52F849854}"/>
              </a:ext>
            </a:extLst>
          </p:cNvPr>
          <p:cNvSpPr txBox="1"/>
          <p:nvPr/>
        </p:nvSpPr>
        <p:spPr>
          <a:xfrm>
            <a:off x="1946678" y="1098096"/>
            <a:ext cx="8133144" cy="400110"/>
          </a:xfrm>
          <a:prstGeom prst="rect">
            <a:avLst/>
          </a:prstGeom>
          <a:noFill/>
        </p:spPr>
        <p:txBody>
          <a:bodyPr wrap="square" rtlCol="0">
            <a:spAutoFit/>
          </a:bodyPr>
          <a:lstStyle/>
          <a:p>
            <a:pPr algn="ctr"/>
            <a:r>
              <a:rPr lang="en-GB" sz="2000" b="1" dirty="0">
                <a:latin typeface="Calibri" panose="020F0502020204030204" pitchFamily="34" charset="0"/>
                <a:ea typeface="Calibri" panose="020F0502020204030204" pitchFamily="34" charset="0"/>
                <a:cs typeface="Calibri" panose="020F0502020204030204" pitchFamily="34" charset="0"/>
              </a:rPr>
              <a:t>Frequency of passages on monitoring days from 1992 to 2024</a:t>
            </a:r>
            <a:endParaRPr lang="it-IT"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CasellaDiTesto 9">
            <a:extLst>
              <a:ext uri="{FF2B5EF4-FFF2-40B4-BE49-F238E27FC236}">
                <a16:creationId xmlns:a16="http://schemas.microsoft.com/office/drawing/2014/main" id="{D6407938-E030-988F-28E3-AEB1DE7ABA8F}"/>
              </a:ext>
            </a:extLst>
          </p:cNvPr>
          <p:cNvSpPr txBox="1"/>
          <p:nvPr/>
        </p:nvSpPr>
        <p:spPr>
          <a:xfrm>
            <a:off x="6777905" y="2151454"/>
            <a:ext cx="4365175" cy="1245854"/>
          </a:xfrm>
          <a:prstGeom prst="rect">
            <a:avLst/>
          </a:prstGeom>
          <a:noFill/>
        </p:spPr>
        <p:txBody>
          <a:bodyPr wrap="square" rtlCol="0">
            <a:spAutoFit/>
          </a:bodyPr>
          <a:lstStyle/>
          <a:p>
            <a:pPr marL="285750" indent="-285750">
              <a:buFont typeface="Arial" panose="020B0604020202020204" pitchFamily="34" charset="0"/>
              <a:buChar char="•"/>
            </a:pPr>
            <a:r>
              <a:rPr lang="it-IT" dirty="0"/>
              <a:t>Period from 17th August (day 1) al 30th September (day 45)</a:t>
            </a:r>
          </a:p>
          <a:p>
            <a:endParaRPr lang="it-IT" dirty="0"/>
          </a:p>
          <a:p>
            <a:pPr marL="285750" indent="-285750">
              <a:lnSpc>
                <a:spcPct val="150000"/>
              </a:lnSpc>
              <a:buFont typeface="Arial" panose="020B0604020202020204" pitchFamily="34" charset="0"/>
              <a:buChar char="•"/>
            </a:pPr>
            <a:endParaRPr lang="it-IT" sz="1600" dirty="0"/>
          </a:p>
        </p:txBody>
      </p:sp>
      <p:sp>
        <p:nvSpPr>
          <p:cNvPr id="5" name="Rettangolo 4">
            <a:extLst>
              <a:ext uri="{FF2B5EF4-FFF2-40B4-BE49-F238E27FC236}">
                <a16:creationId xmlns:a16="http://schemas.microsoft.com/office/drawing/2014/main" id="{679FE4F7-0CDC-692D-E4C0-3460E5A5DA7D}"/>
              </a:ext>
            </a:extLst>
          </p:cNvPr>
          <p:cNvSpPr/>
          <p:nvPr/>
        </p:nvSpPr>
        <p:spPr>
          <a:xfrm>
            <a:off x="3189514" y="2231572"/>
            <a:ext cx="2612572" cy="35058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001C8F56-A9A9-7097-5D58-9B5C8840A929}"/>
              </a:ext>
            </a:extLst>
          </p:cNvPr>
          <p:cNvSpPr/>
          <p:nvPr/>
        </p:nvSpPr>
        <p:spPr>
          <a:xfrm>
            <a:off x="4169228" y="2242458"/>
            <a:ext cx="620486" cy="34834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7363967B-ED1B-7823-52D7-588477A9599B}"/>
              </a:ext>
            </a:extLst>
          </p:cNvPr>
          <p:cNvSpPr txBox="1"/>
          <p:nvPr/>
        </p:nvSpPr>
        <p:spPr>
          <a:xfrm>
            <a:off x="6792686" y="2984711"/>
            <a:ext cx="4350394" cy="1200329"/>
          </a:xfrm>
          <a:prstGeom prst="rect">
            <a:avLst/>
          </a:prstGeom>
          <a:noFill/>
        </p:spPr>
        <p:txBody>
          <a:bodyPr wrap="square" rtlCol="0">
            <a:spAutoFit/>
          </a:bodyPr>
          <a:lstStyle/>
          <a:p>
            <a:pPr marL="285750" indent="-285750">
              <a:buFont typeface="Arial" panose="020B0604020202020204" pitchFamily="34" charset="0"/>
              <a:buChar char="•"/>
            </a:pPr>
            <a:r>
              <a:rPr lang="en-GB" dirty="0"/>
              <a:t>Consistent and consistent steps from the 8th day up to the 20th day</a:t>
            </a:r>
            <a:endParaRPr lang="it-IT" sz="1800" dirty="0"/>
          </a:p>
          <a:p>
            <a:endParaRPr lang="it-IT" dirty="0"/>
          </a:p>
        </p:txBody>
      </p:sp>
      <p:sp>
        <p:nvSpPr>
          <p:cNvPr id="13" name="CasellaDiTesto 12">
            <a:extLst>
              <a:ext uri="{FF2B5EF4-FFF2-40B4-BE49-F238E27FC236}">
                <a16:creationId xmlns:a16="http://schemas.microsoft.com/office/drawing/2014/main" id="{AD421004-4950-458B-B78A-62D00277E5AE}"/>
              </a:ext>
            </a:extLst>
          </p:cNvPr>
          <p:cNvSpPr txBox="1"/>
          <p:nvPr/>
        </p:nvSpPr>
        <p:spPr>
          <a:xfrm>
            <a:off x="6777905" y="4034524"/>
            <a:ext cx="4365175" cy="1200329"/>
          </a:xfrm>
          <a:prstGeom prst="rect">
            <a:avLst/>
          </a:prstGeom>
          <a:noFill/>
        </p:spPr>
        <p:txBody>
          <a:bodyPr wrap="square" rtlCol="0">
            <a:spAutoFit/>
          </a:bodyPr>
          <a:lstStyle/>
          <a:p>
            <a:pPr marL="285750" indent="-285750">
              <a:buFont typeface="Arial" panose="020B0604020202020204" pitchFamily="34" charset="0"/>
              <a:buChar char="•"/>
            </a:pPr>
            <a:r>
              <a:rPr lang="en-GB" dirty="0"/>
              <a:t>Major passages recorded between the 13th and 15th day, therefore between August 29th and August 31st</a:t>
            </a:r>
            <a:endParaRPr lang="it-IT" dirty="0"/>
          </a:p>
        </p:txBody>
      </p:sp>
      <p:sp>
        <p:nvSpPr>
          <p:cNvPr id="2" name="Rettangolo 1">
            <a:extLst>
              <a:ext uri="{FF2B5EF4-FFF2-40B4-BE49-F238E27FC236}">
                <a16:creationId xmlns:a16="http://schemas.microsoft.com/office/drawing/2014/main" id="{2B80EAEA-25E5-BC58-5416-C4C41A623E2A}"/>
              </a:ext>
            </a:extLst>
          </p:cNvPr>
          <p:cNvSpPr/>
          <p:nvPr/>
        </p:nvSpPr>
        <p:spPr>
          <a:xfrm>
            <a:off x="4903119" y="6303153"/>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Days</a:t>
            </a:r>
          </a:p>
        </p:txBody>
      </p:sp>
      <p:sp>
        <p:nvSpPr>
          <p:cNvPr id="4" name="Rettangolo 3">
            <a:extLst>
              <a:ext uri="{FF2B5EF4-FFF2-40B4-BE49-F238E27FC236}">
                <a16:creationId xmlns:a16="http://schemas.microsoft.com/office/drawing/2014/main" id="{514C1A4E-46B8-4047-B0C7-8509833759CA}"/>
              </a:ext>
            </a:extLst>
          </p:cNvPr>
          <p:cNvSpPr/>
          <p:nvPr/>
        </p:nvSpPr>
        <p:spPr>
          <a:xfrm rot="16200000">
            <a:off x="-211430" y="3945949"/>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Frequency</a:t>
            </a:r>
            <a:endParaRPr lang="en-GB"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60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5" grpId="1" animBg="1"/>
      <p:bldP spid="11" grpId="0" animBg="1"/>
      <p:bldP spid="12" grpId="0"/>
      <p:bldP spid="13" grpId="0"/>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2C871-A845-8A4D-BC39-5018B2D497C0}"/>
            </a:ext>
          </a:extLst>
        </p:cNvPr>
        <p:cNvGrpSpPr/>
        <p:nvPr/>
      </p:nvGrpSpPr>
      <p:grpSpPr>
        <a:xfrm>
          <a:off x="0" y="0"/>
          <a:ext cx="0" cy="0"/>
          <a:chOff x="0" y="0"/>
          <a:chExt cx="0" cy="0"/>
        </a:xfrm>
      </p:grpSpPr>
      <p:pic>
        <p:nvPicPr>
          <p:cNvPr id="14" name="Picture 4" descr="logo-unipr-square - Cipack">
            <a:extLst>
              <a:ext uri="{FF2B5EF4-FFF2-40B4-BE49-F238E27FC236}">
                <a16:creationId xmlns:a16="http://schemas.microsoft.com/office/drawing/2014/main" id="{5282F45C-EB20-6F9B-992E-1E998B575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descr="Immagine che contiene uccello, uccello acquatico, gabbiano, becco&#10;&#10;Il contenuto generato dall'IA potrebbe non essere corretto.">
            <a:extLst>
              <a:ext uri="{FF2B5EF4-FFF2-40B4-BE49-F238E27FC236}">
                <a16:creationId xmlns:a16="http://schemas.microsoft.com/office/drawing/2014/main" id="{9D130355-E05B-59A2-D860-FDAFFF063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7" name="Immagine 16" descr="Immagine che contiene Elementi grafici, grafica, Carattere, Policromia&#10;&#10;Il contenuto generato dall'IA potrebbe non essere corretto.">
            <a:extLst>
              <a:ext uri="{FF2B5EF4-FFF2-40B4-BE49-F238E27FC236}">
                <a16:creationId xmlns:a16="http://schemas.microsoft.com/office/drawing/2014/main" id="{D2E2A944-E0B1-4A42-2ACA-A4C8C7F39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1030" name="Picture 6" descr="Parco naturale delle Alpi Marittime - MontagneInRete - TSM">
            <a:extLst>
              <a:ext uri="{FF2B5EF4-FFF2-40B4-BE49-F238E27FC236}">
                <a16:creationId xmlns:a16="http://schemas.microsoft.com/office/drawing/2014/main" id="{2D563D37-6D83-4DC5-B4DA-57DD0A15EE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216" y="5748307"/>
            <a:ext cx="2425841" cy="1109693"/>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4">
            <a:extLst>
              <a:ext uri="{FF2B5EF4-FFF2-40B4-BE49-F238E27FC236}">
                <a16:creationId xmlns:a16="http://schemas.microsoft.com/office/drawing/2014/main" id="{5DE2F8FA-386C-9DE0-9F51-23B588FC9268}"/>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RESULTS </a:t>
            </a:r>
          </a:p>
        </p:txBody>
      </p:sp>
      <p:pic>
        <p:nvPicPr>
          <p:cNvPr id="6" name="Immagine 5" descr="Immagine che contiene testo&#10;&#10;Descrizione generata automaticamente">
            <a:extLst>
              <a:ext uri="{FF2B5EF4-FFF2-40B4-BE49-F238E27FC236}">
                <a16:creationId xmlns:a16="http://schemas.microsoft.com/office/drawing/2014/main" id="{3F1F6A9F-A347-D6D1-68E8-7B6554250897}"/>
              </a:ext>
            </a:extLst>
          </p:cNvPr>
          <p:cNvPicPr>
            <a:picLocks noChangeAspect="1"/>
          </p:cNvPicPr>
          <p:nvPr/>
        </p:nvPicPr>
        <p:blipFill>
          <a:blip r:embed="rId7"/>
          <a:stretch>
            <a:fillRect/>
          </a:stretch>
        </p:blipFill>
        <p:spPr>
          <a:xfrm>
            <a:off x="426216" y="1129516"/>
            <a:ext cx="7139355" cy="5607749"/>
          </a:xfrm>
          <a:prstGeom prst="rect">
            <a:avLst/>
          </a:prstGeom>
        </p:spPr>
      </p:pic>
      <p:sp>
        <p:nvSpPr>
          <p:cNvPr id="7" name="CasellaDiTesto 6">
            <a:extLst>
              <a:ext uri="{FF2B5EF4-FFF2-40B4-BE49-F238E27FC236}">
                <a16:creationId xmlns:a16="http://schemas.microsoft.com/office/drawing/2014/main" id="{704FD5BF-32C8-BA06-3D49-3DEB28C6B264}"/>
              </a:ext>
            </a:extLst>
          </p:cNvPr>
          <p:cNvSpPr txBox="1"/>
          <p:nvPr/>
        </p:nvSpPr>
        <p:spPr>
          <a:xfrm>
            <a:off x="7858094" y="1480457"/>
            <a:ext cx="4234543" cy="646331"/>
          </a:xfrm>
          <a:prstGeom prst="rect">
            <a:avLst/>
          </a:prstGeom>
          <a:noFill/>
        </p:spPr>
        <p:txBody>
          <a:bodyPr wrap="square" rtlCol="0">
            <a:spAutoFit/>
          </a:bodyPr>
          <a:lstStyle/>
          <a:p>
            <a:r>
              <a:rPr lang="en-GB" b="1" dirty="0"/>
              <a:t>Individuals passed through each year on individual days</a:t>
            </a:r>
            <a:endParaRPr lang="it-IT" b="1" dirty="0"/>
          </a:p>
        </p:txBody>
      </p:sp>
      <p:sp>
        <p:nvSpPr>
          <p:cNvPr id="18" name="CasellaDiTesto 17">
            <a:extLst>
              <a:ext uri="{FF2B5EF4-FFF2-40B4-BE49-F238E27FC236}">
                <a16:creationId xmlns:a16="http://schemas.microsoft.com/office/drawing/2014/main" id="{03F42668-05FB-F499-8C9C-94272728EA38}"/>
              </a:ext>
            </a:extLst>
          </p:cNvPr>
          <p:cNvSpPr txBox="1"/>
          <p:nvPr/>
        </p:nvSpPr>
        <p:spPr>
          <a:xfrm>
            <a:off x="7881257" y="3678037"/>
            <a:ext cx="4310743" cy="923330"/>
          </a:xfrm>
          <a:prstGeom prst="rect">
            <a:avLst/>
          </a:prstGeom>
          <a:noFill/>
        </p:spPr>
        <p:txBody>
          <a:bodyPr wrap="square" rtlCol="0">
            <a:spAutoFit/>
          </a:bodyPr>
          <a:lstStyle/>
          <a:p>
            <a:pPr marL="285750" indent="-285750">
              <a:buFont typeface="Arial" panose="020B0604020202020204" pitchFamily="34" charset="0"/>
              <a:buChar char="•"/>
            </a:pPr>
            <a:r>
              <a:rPr lang="en-GB" dirty="0"/>
              <a:t>Trend shifted to the right especially in the last years of monitoring (2016 – 2023)</a:t>
            </a:r>
            <a:endParaRPr lang="it-IT" dirty="0"/>
          </a:p>
        </p:txBody>
      </p:sp>
      <p:sp>
        <p:nvSpPr>
          <p:cNvPr id="3" name="CasellaDiTesto 2">
            <a:extLst>
              <a:ext uri="{FF2B5EF4-FFF2-40B4-BE49-F238E27FC236}">
                <a16:creationId xmlns:a16="http://schemas.microsoft.com/office/drawing/2014/main" id="{27216CC2-B8F2-ABAE-C4AB-83D5AD9E743D}"/>
              </a:ext>
            </a:extLst>
          </p:cNvPr>
          <p:cNvSpPr txBox="1"/>
          <p:nvPr/>
        </p:nvSpPr>
        <p:spPr>
          <a:xfrm>
            <a:off x="7881257" y="2262892"/>
            <a:ext cx="4310743" cy="1200329"/>
          </a:xfrm>
          <a:prstGeom prst="rect">
            <a:avLst/>
          </a:prstGeom>
          <a:noFill/>
        </p:spPr>
        <p:txBody>
          <a:bodyPr wrap="square" rtlCol="0">
            <a:spAutoFit/>
          </a:bodyPr>
          <a:lstStyle/>
          <a:p>
            <a:pPr marL="285750" indent="-285750">
              <a:buFont typeface="Arial" panose="020B0604020202020204" pitchFamily="34" charset="0"/>
              <a:buChar char="•"/>
            </a:pPr>
            <a:r>
              <a:rPr lang="en-GB" dirty="0"/>
              <a:t>There is great variability from one year to the next and therefore there does not appear to be a constant migration trend</a:t>
            </a:r>
            <a:endParaRPr lang="it-IT" dirty="0"/>
          </a:p>
        </p:txBody>
      </p:sp>
      <p:cxnSp>
        <p:nvCxnSpPr>
          <p:cNvPr id="5" name="Connettore 2 4">
            <a:extLst>
              <a:ext uri="{FF2B5EF4-FFF2-40B4-BE49-F238E27FC236}">
                <a16:creationId xmlns:a16="http://schemas.microsoft.com/office/drawing/2014/main" id="{FB34CD67-ADE6-373B-E7C1-58AFE5FEFEA8}"/>
              </a:ext>
            </a:extLst>
          </p:cNvPr>
          <p:cNvCxnSpPr>
            <a:cxnSpLocks/>
          </p:cNvCxnSpPr>
          <p:nvPr/>
        </p:nvCxnSpPr>
        <p:spPr>
          <a:xfrm>
            <a:off x="195942" y="1349828"/>
            <a:ext cx="43710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D603AC25-A675-8A8D-4E73-CBD9248C3A47}"/>
              </a:ext>
            </a:extLst>
          </p:cNvPr>
          <p:cNvCxnSpPr>
            <a:cxnSpLocks/>
          </p:cNvCxnSpPr>
          <p:nvPr/>
        </p:nvCxnSpPr>
        <p:spPr>
          <a:xfrm>
            <a:off x="198454" y="4822371"/>
            <a:ext cx="43710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D3A28C36-2967-F244-2337-3153EB43B880}"/>
              </a:ext>
            </a:extLst>
          </p:cNvPr>
          <p:cNvCxnSpPr>
            <a:cxnSpLocks/>
          </p:cNvCxnSpPr>
          <p:nvPr/>
        </p:nvCxnSpPr>
        <p:spPr>
          <a:xfrm>
            <a:off x="197616" y="4528457"/>
            <a:ext cx="43710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CE386F15-5BD0-8346-AD5D-A43075C854C4}"/>
              </a:ext>
            </a:extLst>
          </p:cNvPr>
          <p:cNvCxnSpPr>
            <a:cxnSpLocks/>
          </p:cNvCxnSpPr>
          <p:nvPr/>
        </p:nvCxnSpPr>
        <p:spPr>
          <a:xfrm>
            <a:off x="186730" y="2710543"/>
            <a:ext cx="43710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e 14">
            <a:extLst>
              <a:ext uri="{FF2B5EF4-FFF2-40B4-BE49-F238E27FC236}">
                <a16:creationId xmlns:a16="http://schemas.microsoft.com/office/drawing/2014/main" id="{32A842E0-A6AC-C47A-2F89-0A774B480A3A}"/>
              </a:ext>
            </a:extLst>
          </p:cNvPr>
          <p:cNvSpPr/>
          <p:nvPr/>
        </p:nvSpPr>
        <p:spPr>
          <a:xfrm rot="2094947">
            <a:off x="3246195" y="1117451"/>
            <a:ext cx="751842" cy="14704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p14="http://schemas.microsoft.com/office/powerpoint/2010/main">
        <mc:Choice Requires="p14">
          <p:contentPart p14:bwMode="auto" r:id="rId8">
            <p14:nvContentPartPr>
              <p14:cNvPr id="8" name="Input penna 7">
                <a:extLst>
                  <a:ext uri="{FF2B5EF4-FFF2-40B4-BE49-F238E27FC236}">
                    <a16:creationId xmlns:a16="http://schemas.microsoft.com/office/drawing/2014/main" id="{A60A8651-BDFB-4644-FFA6-D804BB75E804}"/>
                  </a:ext>
                </a:extLst>
              </p14:cNvPr>
              <p14:cNvContentPartPr/>
              <p14:nvPr/>
            </p14:nvContentPartPr>
            <p14:xfrm>
              <a:off x="2817017" y="1193280"/>
              <a:ext cx="1107360" cy="4913640"/>
            </p14:xfrm>
          </p:contentPart>
        </mc:Choice>
        <mc:Fallback xmlns="">
          <p:pic>
            <p:nvPicPr>
              <p:cNvPr id="8" name="Input penna 7">
                <a:extLst>
                  <a:ext uri="{FF2B5EF4-FFF2-40B4-BE49-F238E27FC236}">
                    <a16:creationId xmlns:a16="http://schemas.microsoft.com/office/drawing/2014/main" id="{A60A8651-BDFB-4644-FFA6-D804BB75E804}"/>
                  </a:ext>
                </a:extLst>
              </p:cNvPr>
              <p:cNvPicPr/>
              <p:nvPr/>
            </p:nvPicPr>
            <p:blipFill>
              <a:blip r:embed="rId9"/>
              <a:stretch>
                <a:fillRect/>
              </a:stretch>
            </p:blipFill>
            <p:spPr>
              <a:xfrm>
                <a:off x="2799017" y="1175640"/>
                <a:ext cx="1143000" cy="4949280"/>
              </a:xfrm>
              <a:prstGeom prst="rect">
                <a:avLst/>
              </a:prstGeom>
            </p:spPr>
          </p:pic>
        </mc:Fallback>
      </mc:AlternateContent>
      <p:cxnSp>
        <p:nvCxnSpPr>
          <p:cNvPr id="13" name="Connettore 2 12">
            <a:extLst>
              <a:ext uri="{FF2B5EF4-FFF2-40B4-BE49-F238E27FC236}">
                <a16:creationId xmlns:a16="http://schemas.microsoft.com/office/drawing/2014/main" id="{8A030AC2-5E52-109F-7164-876DE6731BB8}"/>
              </a:ext>
            </a:extLst>
          </p:cNvPr>
          <p:cNvCxnSpPr>
            <a:cxnSpLocks/>
          </p:cNvCxnSpPr>
          <p:nvPr/>
        </p:nvCxnSpPr>
        <p:spPr>
          <a:xfrm flipV="1">
            <a:off x="4097714" y="1034625"/>
            <a:ext cx="3626476" cy="651332"/>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22" name="Immagine 21" descr="Immagine che contiene testo, linea, diagramma, Diagramma&#10;&#10;Il contenuto generato dall'IA potrebbe non essere corretto.">
            <a:extLst>
              <a:ext uri="{FF2B5EF4-FFF2-40B4-BE49-F238E27FC236}">
                <a16:creationId xmlns:a16="http://schemas.microsoft.com/office/drawing/2014/main" id="{6D0B166E-B14E-3C2F-DEBF-0E00262AC3F9}"/>
              </a:ext>
            </a:extLst>
          </p:cNvPr>
          <p:cNvPicPr>
            <a:picLocks noChangeAspect="1"/>
          </p:cNvPicPr>
          <p:nvPr/>
        </p:nvPicPr>
        <p:blipFill rotWithShape="1">
          <a:blip r:embed="rId10"/>
          <a:srcRect t="11874"/>
          <a:stretch/>
        </p:blipFill>
        <p:spPr bwMode="auto">
          <a:xfrm>
            <a:off x="7805057" y="156989"/>
            <a:ext cx="4234544" cy="3626759"/>
          </a:xfrm>
          <a:prstGeom prst="rect">
            <a:avLst/>
          </a:prstGeom>
          <a:ln>
            <a:noFill/>
          </a:ln>
          <a:extLst>
            <a:ext uri="{53640926-AAD7-44D8-BBD7-CCE9431645EC}">
              <a14:shadowObscured xmlns:a14="http://schemas.microsoft.com/office/drawing/2010/main"/>
            </a:ext>
          </a:extLst>
        </p:spPr>
      </p:pic>
      <p:cxnSp>
        <p:nvCxnSpPr>
          <p:cNvPr id="24" name="Connettore 2 23">
            <a:extLst>
              <a:ext uri="{FF2B5EF4-FFF2-40B4-BE49-F238E27FC236}">
                <a16:creationId xmlns:a16="http://schemas.microsoft.com/office/drawing/2014/main" id="{AE30C709-4B4F-D010-3693-A2E7E063E086}"/>
              </a:ext>
            </a:extLst>
          </p:cNvPr>
          <p:cNvCxnSpPr>
            <a:cxnSpLocks/>
          </p:cNvCxnSpPr>
          <p:nvPr/>
        </p:nvCxnSpPr>
        <p:spPr>
          <a:xfrm flipV="1">
            <a:off x="9188808" y="1295915"/>
            <a:ext cx="239703" cy="27277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 name="CasellaDiTesto 1">
            <a:extLst>
              <a:ext uri="{FF2B5EF4-FFF2-40B4-BE49-F238E27FC236}">
                <a16:creationId xmlns:a16="http://schemas.microsoft.com/office/drawing/2014/main" id="{555FA549-F70B-81B6-C246-D998C1E8090C}"/>
              </a:ext>
            </a:extLst>
          </p:cNvPr>
          <p:cNvSpPr txBox="1"/>
          <p:nvPr/>
        </p:nvSpPr>
        <p:spPr>
          <a:xfrm>
            <a:off x="9297706" y="501673"/>
            <a:ext cx="247184" cy="215444"/>
          </a:xfrm>
          <a:prstGeom prst="rect">
            <a:avLst/>
          </a:prstGeom>
          <a:noFill/>
        </p:spPr>
        <p:txBody>
          <a:bodyPr wrap="none" rtlCol="0">
            <a:spAutoFit/>
          </a:bodyPr>
          <a:lstStyle/>
          <a:p>
            <a:r>
              <a:rPr lang="it-IT" sz="800" dirty="0"/>
              <a:t>+</a:t>
            </a:r>
          </a:p>
        </p:txBody>
      </p:sp>
      <p:sp>
        <p:nvSpPr>
          <p:cNvPr id="25" name="Rettangolo 24">
            <a:extLst>
              <a:ext uri="{FF2B5EF4-FFF2-40B4-BE49-F238E27FC236}">
                <a16:creationId xmlns:a16="http://schemas.microsoft.com/office/drawing/2014/main" id="{4DB65AC1-13FB-B642-835B-59C716737E20}"/>
              </a:ext>
            </a:extLst>
          </p:cNvPr>
          <p:cNvSpPr/>
          <p:nvPr/>
        </p:nvSpPr>
        <p:spPr>
          <a:xfrm>
            <a:off x="2977394" y="6519661"/>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Days</a:t>
            </a:r>
          </a:p>
        </p:txBody>
      </p:sp>
      <p:sp>
        <p:nvSpPr>
          <p:cNvPr id="26" name="Rettangolo 25">
            <a:extLst>
              <a:ext uri="{FF2B5EF4-FFF2-40B4-BE49-F238E27FC236}">
                <a16:creationId xmlns:a16="http://schemas.microsoft.com/office/drawing/2014/main" id="{E4F44407-7504-A9D5-F35C-F94F0715E266}"/>
              </a:ext>
            </a:extLst>
          </p:cNvPr>
          <p:cNvSpPr/>
          <p:nvPr/>
        </p:nvSpPr>
        <p:spPr>
          <a:xfrm rot="16200000">
            <a:off x="245560" y="3688861"/>
            <a:ext cx="666661" cy="1551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Years</a:t>
            </a:r>
          </a:p>
        </p:txBody>
      </p:sp>
      <p:sp>
        <p:nvSpPr>
          <p:cNvPr id="27" name="Rettangolo 26">
            <a:extLst>
              <a:ext uri="{FF2B5EF4-FFF2-40B4-BE49-F238E27FC236}">
                <a16:creationId xmlns:a16="http://schemas.microsoft.com/office/drawing/2014/main" id="{6E296B7C-39E0-9739-FC90-AD647D529AEC}"/>
              </a:ext>
            </a:extLst>
          </p:cNvPr>
          <p:cNvSpPr/>
          <p:nvPr/>
        </p:nvSpPr>
        <p:spPr>
          <a:xfrm>
            <a:off x="8743451" y="3450256"/>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Years</a:t>
            </a:r>
          </a:p>
        </p:txBody>
      </p:sp>
      <p:sp>
        <p:nvSpPr>
          <p:cNvPr id="28" name="Rettangolo 27">
            <a:extLst>
              <a:ext uri="{FF2B5EF4-FFF2-40B4-BE49-F238E27FC236}">
                <a16:creationId xmlns:a16="http://schemas.microsoft.com/office/drawing/2014/main" id="{0D22C6EB-709F-E84C-9584-CF736AC8F5FF}"/>
              </a:ext>
            </a:extLst>
          </p:cNvPr>
          <p:cNvSpPr/>
          <p:nvPr/>
        </p:nvSpPr>
        <p:spPr>
          <a:xfrm rot="16200000">
            <a:off x="6684606" y="1526117"/>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err="1">
                <a:solidFill>
                  <a:schemeClr val="tx1"/>
                </a:solidFill>
                <a:latin typeface="Arial" panose="020B0604020202020204" pitchFamily="34" charset="0"/>
                <a:cs typeface="Arial" panose="020B0604020202020204" pitchFamily="34" charset="0"/>
              </a:rPr>
              <a:t>Ordinal</a:t>
            </a:r>
            <a:r>
              <a:rPr lang="it-IT" sz="1200" b="1" dirty="0">
                <a:solidFill>
                  <a:schemeClr val="tx1"/>
                </a:solidFill>
                <a:latin typeface="Arial" panose="020B0604020202020204" pitchFamily="34" charset="0"/>
                <a:cs typeface="Arial" panose="020B0604020202020204" pitchFamily="34" charset="0"/>
              </a:rPr>
              <a:t> day</a:t>
            </a:r>
          </a:p>
        </p:txBody>
      </p:sp>
    </p:spTree>
    <p:extLst>
      <p:ext uri="{BB962C8B-B14F-4D97-AF65-F5344CB8AC3E}">
        <p14:creationId xmlns:p14="http://schemas.microsoft.com/office/powerpoint/2010/main" val="30593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3" grpId="0"/>
      <p:bldP spid="15" grpId="0" animBg="1"/>
      <p:bldP spid="2" grpId="0"/>
      <p:bldP spid="25" grpId="0" animBg="1"/>
      <p:bldP spid="2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74687-49A0-281B-F3A1-D7A9055A248D}"/>
            </a:ext>
          </a:extLst>
        </p:cNvPr>
        <p:cNvGrpSpPr/>
        <p:nvPr/>
      </p:nvGrpSpPr>
      <p:grpSpPr>
        <a:xfrm>
          <a:off x="0" y="0"/>
          <a:ext cx="0" cy="0"/>
          <a:chOff x="0" y="0"/>
          <a:chExt cx="0" cy="0"/>
        </a:xfrm>
      </p:grpSpPr>
      <p:pic>
        <p:nvPicPr>
          <p:cNvPr id="4" name="Picture 6" descr="Parco naturale delle Alpi Marittime - MontagneInRete - TSM">
            <a:extLst>
              <a:ext uri="{FF2B5EF4-FFF2-40B4-BE49-F238E27FC236}">
                <a16:creationId xmlns:a16="http://schemas.microsoft.com/office/drawing/2014/main" id="{192B7CEE-3C08-811B-2A26-F11EA5E4D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uccello, uccello acquatico, gabbiano, becco&#10;&#10;Il contenuto generato dall'IA potrebbe non essere corretto.">
            <a:extLst>
              <a:ext uri="{FF2B5EF4-FFF2-40B4-BE49-F238E27FC236}">
                <a16:creationId xmlns:a16="http://schemas.microsoft.com/office/drawing/2014/main" id="{14DAD234-7F90-6B87-F23C-9C60FA269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8" name="Immagine 7" descr="Immagine che contiene Elementi grafici, grafica, Carattere, Policromia&#10;&#10;Il contenuto generato dall'IA potrebbe non essere corretto.">
            <a:extLst>
              <a:ext uri="{FF2B5EF4-FFF2-40B4-BE49-F238E27FC236}">
                <a16:creationId xmlns:a16="http://schemas.microsoft.com/office/drawing/2014/main" id="{73DB55E9-B3AF-8683-052C-59BBFD7913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
        <p:nvSpPr>
          <p:cNvPr id="9" name="Titolo 4">
            <a:extLst>
              <a:ext uri="{FF2B5EF4-FFF2-40B4-BE49-F238E27FC236}">
                <a16:creationId xmlns:a16="http://schemas.microsoft.com/office/drawing/2014/main" id="{138C74BD-8606-558B-F20B-F6ADCF6649D3}"/>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RESULTS</a:t>
            </a:r>
          </a:p>
        </p:txBody>
      </p:sp>
      <p:pic>
        <p:nvPicPr>
          <p:cNvPr id="21" name="Immagine 20">
            <a:extLst>
              <a:ext uri="{FF2B5EF4-FFF2-40B4-BE49-F238E27FC236}">
                <a16:creationId xmlns:a16="http://schemas.microsoft.com/office/drawing/2014/main" id="{09010DC8-9676-77D5-70F9-DFD28AC13749}"/>
              </a:ext>
            </a:extLst>
          </p:cNvPr>
          <p:cNvPicPr>
            <a:picLocks noChangeAspect="1"/>
          </p:cNvPicPr>
          <p:nvPr/>
        </p:nvPicPr>
        <p:blipFill>
          <a:blip r:embed="rId6"/>
          <a:stretch>
            <a:fillRect/>
          </a:stretch>
        </p:blipFill>
        <p:spPr>
          <a:xfrm>
            <a:off x="272143" y="1213756"/>
            <a:ext cx="5568184" cy="5557158"/>
          </a:xfrm>
          <a:prstGeom prst="rect">
            <a:avLst/>
          </a:prstGeom>
        </p:spPr>
      </p:pic>
      <p:sp>
        <p:nvSpPr>
          <p:cNvPr id="22" name="Freccia a destra 21">
            <a:extLst>
              <a:ext uri="{FF2B5EF4-FFF2-40B4-BE49-F238E27FC236}">
                <a16:creationId xmlns:a16="http://schemas.microsoft.com/office/drawing/2014/main" id="{4480541E-80C3-BEAF-CF97-4AE7F8A35405}"/>
              </a:ext>
            </a:extLst>
          </p:cNvPr>
          <p:cNvSpPr/>
          <p:nvPr/>
        </p:nvSpPr>
        <p:spPr>
          <a:xfrm rot="18952070">
            <a:off x="4077193" y="2806433"/>
            <a:ext cx="391830" cy="26184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a:extLst>
              <a:ext uri="{FF2B5EF4-FFF2-40B4-BE49-F238E27FC236}">
                <a16:creationId xmlns:a16="http://schemas.microsoft.com/office/drawing/2014/main" id="{ECEDE795-6289-48BA-920C-5E3F33E7A609}"/>
              </a:ext>
            </a:extLst>
          </p:cNvPr>
          <p:cNvSpPr txBox="1"/>
          <p:nvPr/>
        </p:nvSpPr>
        <p:spPr>
          <a:xfrm>
            <a:off x="6455337" y="5985341"/>
            <a:ext cx="4124847" cy="830997"/>
          </a:xfrm>
          <a:prstGeom prst="rect">
            <a:avLst/>
          </a:prstGeom>
          <a:solidFill>
            <a:srgbClr val="FFFF00"/>
          </a:solidFill>
        </p:spPr>
        <p:txBody>
          <a:bodyPr wrap="none" rtlCol="0">
            <a:spAutoFit/>
          </a:bodyPr>
          <a:lstStyle/>
          <a:p>
            <a:pPr algn="ctr"/>
            <a:r>
              <a:rPr lang="it-IT" sz="2400" b="1" dirty="0">
                <a:solidFill>
                  <a:srgbClr val="FF0000"/>
                </a:solidFill>
              </a:rPr>
              <a:t>ANTICIPO medio di 2,6 gg </a:t>
            </a:r>
          </a:p>
          <a:p>
            <a:pPr algn="ctr"/>
            <a:r>
              <a:rPr lang="it-IT" sz="2400" b="1" dirty="0">
                <a:solidFill>
                  <a:srgbClr val="FF0000"/>
                </a:solidFill>
              </a:rPr>
              <a:t>dal 1992 al 2024</a:t>
            </a:r>
          </a:p>
        </p:txBody>
      </p:sp>
      <p:pic>
        <p:nvPicPr>
          <p:cNvPr id="24" name="Immagine 23" descr="Immagine che contiene testo, schermata, diagramma, linea&#10;&#10;Descrizione generata automaticamente">
            <a:extLst>
              <a:ext uri="{FF2B5EF4-FFF2-40B4-BE49-F238E27FC236}">
                <a16:creationId xmlns:a16="http://schemas.microsoft.com/office/drawing/2014/main" id="{A708AE42-3D36-DE8A-DABE-2E23809A5B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7699" y="528599"/>
            <a:ext cx="2569088" cy="2706210"/>
          </a:xfrm>
          <a:prstGeom prst="rect">
            <a:avLst/>
          </a:prstGeom>
        </p:spPr>
      </p:pic>
      <p:pic>
        <p:nvPicPr>
          <p:cNvPr id="25" name="Immagine 24" descr="Immagine che contiene testo, schermata, diagramma, linea&#10;&#10;Descrizione generata automaticamente">
            <a:extLst>
              <a:ext uri="{FF2B5EF4-FFF2-40B4-BE49-F238E27FC236}">
                <a16:creationId xmlns:a16="http://schemas.microsoft.com/office/drawing/2014/main" id="{0B1CF137-2BA8-6D3C-49C1-752D623EF9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2813" y="528599"/>
            <a:ext cx="2506288" cy="2639145"/>
          </a:xfrm>
          <a:prstGeom prst="rect">
            <a:avLst/>
          </a:prstGeom>
        </p:spPr>
      </p:pic>
      <p:pic>
        <p:nvPicPr>
          <p:cNvPr id="26" name="Immagine 25" descr="Immagine che contiene testo, schermata, diagramma, linea&#10;&#10;Descrizione generata automaticamente">
            <a:extLst>
              <a:ext uri="{FF2B5EF4-FFF2-40B4-BE49-F238E27FC236}">
                <a16:creationId xmlns:a16="http://schemas.microsoft.com/office/drawing/2014/main" id="{9DF48B7D-205E-DC9C-8C36-0FB2D1BB30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0447" y="3166386"/>
            <a:ext cx="2506450" cy="2639144"/>
          </a:xfrm>
          <a:prstGeom prst="rect">
            <a:avLst/>
          </a:prstGeom>
        </p:spPr>
      </p:pic>
      <p:pic>
        <p:nvPicPr>
          <p:cNvPr id="27" name="Immagine 26" descr="Immagine che contiene testo, schermata, diagramma, linea&#10;&#10;Descrizione generata automaticamente">
            <a:extLst>
              <a:ext uri="{FF2B5EF4-FFF2-40B4-BE49-F238E27FC236}">
                <a16:creationId xmlns:a16="http://schemas.microsoft.com/office/drawing/2014/main" id="{8A394C91-32C8-8408-B8C5-C0F113EE0E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92813" y="3166385"/>
            <a:ext cx="2506288" cy="2639568"/>
          </a:xfrm>
          <a:prstGeom prst="rect">
            <a:avLst/>
          </a:prstGeom>
        </p:spPr>
      </p:pic>
      <p:sp>
        <p:nvSpPr>
          <p:cNvPr id="7" name="CasellaDiTesto 6">
            <a:extLst>
              <a:ext uri="{FF2B5EF4-FFF2-40B4-BE49-F238E27FC236}">
                <a16:creationId xmlns:a16="http://schemas.microsoft.com/office/drawing/2014/main" id="{01AE2B02-5AF9-F5DF-9BD0-ED899F1772AB}"/>
              </a:ext>
            </a:extLst>
          </p:cNvPr>
          <p:cNvSpPr txBox="1"/>
          <p:nvPr/>
        </p:nvSpPr>
        <p:spPr>
          <a:xfrm>
            <a:off x="5356272" y="3321895"/>
            <a:ext cx="484056" cy="1631216"/>
          </a:xfrm>
          <a:prstGeom prst="rect">
            <a:avLst/>
          </a:prstGeom>
          <a:noFill/>
        </p:spPr>
        <p:txBody>
          <a:bodyPr wrap="square" rtlCol="0">
            <a:spAutoFit/>
          </a:bodyPr>
          <a:lstStyle/>
          <a:p>
            <a:r>
              <a:rPr lang="it-IT" sz="10000" dirty="0">
                <a:solidFill>
                  <a:srgbClr val="FF0000"/>
                </a:solidFill>
              </a:rPr>
              <a:t>]</a:t>
            </a:r>
          </a:p>
        </p:txBody>
      </p:sp>
      <p:cxnSp>
        <p:nvCxnSpPr>
          <p:cNvPr id="13" name="Connettore 2 12">
            <a:extLst>
              <a:ext uri="{FF2B5EF4-FFF2-40B4-BE49-F238E27FC236}">
                <a16:creationId xmlns:a16="http://schemas.microsoft.com/office/drawing/2014/main" id="{4AEE7FA8-15C6-B2FA-E28A-5FF51FF004F1}"/>
              </a:ext>
            </a:extLst>
          </p:cNvPr>
          <p:cNvCxnSpPr>
            <a:cxnSpLocks/>
          </p:cNvCxnSpPr>
          <p:nvPr/>
        </p:nvCxnSpPr>
        <p:spPr>
          <a:xfrm>
            <a:off x="5667729" y="4315462"/>
            <a:ext cx="1175523" cy="164264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 name="Rettangolo 1">
            <a:extLst>
              <a:ext uri="{FF2B5EF4-FFF2-40B4-BE49-F238E27FC236}">
                <a16:creationId xmlns:a16="http://schemas.microsoft.com/office/drawing/2014/main" id="{1DE3BB26-A8F9-FFEB-6355-7CB196B33283}"/>
              </a:ext>
            </a:extLst>
          </p:cNvPr>
          <p:cNvSpPr/>
          <p:nvPr/>
        </p:nvSpPr>
        <p:spPr>
          <a:xfrm>
            <a:off x="1730828" y="1524001"/>
            <a:ext cx="3026228" cy="267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latin typeface="Aptos Narrow" panose="020B0004020202020204" pitchFamily="34" charset="0"/>
              </a:rPr>
              <a:t>Average of </a:t>
            </a:r>
            <a:r>
              <a:rPr lang="it-IT" sz="2000" b="1" dirty="0" err="1">
                <a:solidFill>
                  <a:schemeClr val="tx1"/>
                </a:solidFill>
                <a:latin typeface="Aptos Narrow" panose="020B0004020202020204" pitchFamily="34" charset="0"/>
              </a:rPr>
              <a:t>ordinal</a:t>
            </a:r>
            <a:r>
              <a:rPr lang="it-IT" sz="2000" b="1" dirty="0">
                <a:solidFill>
                  <a:schemeClr val="tx1"/>
                </a:solidFill>
                <a:latin typeface="Aptos Narrow" panose="020B0004020202020204" pitchFamily="34" charset="0"/>
              </a:rPr>
              <a:t> days</a:t>
            </a:r>
            <a:endParaRPr lang="it-IT" sz="2000" b="1" dirty="0">
              <a:latin typeface="Aptos Narrow" panose="020B0004020202020204" pitchFamily="34" charset="0"/>
            </a:endParaRPr>
          </a:p>
        </p:txBody>
      </p:sp>
      <p:pic>
        <p:nvPicPr>
          <p:cNvPr id="5" name="Picture 4" descr="logo-unipr-square - Cipack">
            <a:extLst>
              <a:ext uri="{FF2B5EF4-FFF2-40B4-BE49-F238E27FC236}">
                <a16:creationId xmlns:a16="http://schemas.microsoft.com/office/drawing/2014/main" id="{08400B0C-09AC-5E5A-EEDB-7B99086B8B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
        <p:nvSpPr>
          <p:cNvPr id="11" name="Rettangolo 10">
            <a:extLst>
              <a:ext uri="{FF2B5EF4-FFF2-40B4-BE49-F238E27FC236}">
                <a16:creationId xmlns:a16="http://schemas.microsoft.com/office/drawing/2014/main" id="{6EF81EFF-96B7-5181-5B70-AC24885F21AF}"/>
              </a:ext>
            </a:extLst>
          </p:cNvPr>
          <p:cNvSpPr/>
          <p:nvPr/>
        </p:nvSpPr>
        <p:spPr>
          <a:xfrm rot="16200000">
            <a:off x="-767874" y="3522326"/>
            <a:ext cx="2425841" cy="270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Average [</a:t>
            </a:r>
            <a:r>
              <a:rPr lang="it-IT" sz="1200" b="1" dirty="0" err="1">
                <a:solidFill>
                  <a:schemeClr val="tx1"/>
                </a:solidFill>
                <a:latin typeface="Arial" panose="020B0604020202020204" pitchFamily="34" charset="0"/>
                <a:cs typeface="Arial" panose="020B0604020202020204" pitchFamily="34" charset="0"/>
              </a:rPr>
              <a:t>ordinal</a:t>
            </a:r>
            <a:r>
              <a:rPr lang="it-IT" sz="1200" b="1" dirty="0">
                <a:solidFill>
                  <a:schemeClr val="tx1"/>
                </a:solidFill>
                <a:latin typeface="Arial" panose="020B0604020202020204" pitchFamily="34" charset="0"/>
                <a:cs typeface="Arial" panose="020B0604020202020204" pitchFamily="34" charset="0"/>
              </a:rPr>
              <a:t> day]</a:t>
            </a:r>
          </a:p>
        </p:txBody>
      </p:sp>
      <p:sp>
        <p:nvSpPr>
          <p:cNvPr id="12" name="Rettangolo 11">
            <a:extLst>
              <a:ext uri="{FF2B5EF4-FFF2-40B4-BE49-F238E27FC236}">
                <a16:creationId xmlns:a16="http://schemas.microsoft.com/office/drawing/2014/main" id="{1C4AD1FA-CBB1-05C8-ADC3-6D325EC2EDE8}"/>
              </a:ext>
            </a:extLst>
          </p:cNvPr>
          <p:cNvSpPr/>
          <p:nvPr/>
        </p:nvSpPr>
        <p:spPr>
          <a:xfrm>
            <a:off x="1960591" y="6354245"/>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Year</a:t>
            </a:r>
          </a:p>
        </p:txBody>
      </p:sp>
      <p:sp>
        <p:nvSpPr>
          <p:cNvPr id="14" name="Rettangolo 13">
            <a:extLst>
              <a:ext uri="{FF2B5EF4-FFF2-40B4-BE49-F238E27FC236}">
                <a16:creationId xmlns:a16="http://schemas.microsoft.com/office/drawing/2014/main" id="{D9274E8E-6F18-43C6-754F-6FCA0494E09E}"/>
              </a:ext>
            </a:extLst>
          </p:cNvPr>
          <p:cNvSpPr/>
          <p:nvPr/>
        </p:nvSpPr>
        <p:spPr>
          <a:xfrm>
            <a:off x="7062373" y="2986915"/>
            <a:ext cx="1662598" cy="144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b="1" dirty="0">
                <a:solidFill>
                  <a:schemeClr val="tx1"/>
                </a:solidFill>
                <a:latin typeface="Arial" panose="020B0604020202020204" pitchFamily="34" charset="0"/>
                <a:cs typeface="Arial" panose="020B0604020202020204" pitchFamily="34" charset="0"/>
              </a:rPr>
              <a:t>Year</a:t>
            </a:r>
          </a:p>
        </p:txBody>
      </p:sp>
      <p:sp>
        <p:nvSpPr>
          <p:cNvPr id="15" name="Rettangolo 14">
            <a:extLst>
              <a:ext uri="{FF2B5EF4-FFF2-40B4-BE49-F238E27FC236}">
                <a16:creationId xmlns:a16="http://schemas.microsoft.com/office/drawing/2014/main" id="{ABF64443-9523-7580-5CED-9C7DB10F3602}"/>
              </a:ext>
            </a:extLst>
          </p:cNvPr>
          <p:cNvSpPr/>
          <p:nvPr/>
        </p:nvSpPr>
        <p:spPr>
          <a:xfrm>
            <a:off x="9714658" y="2988874"/>
            <a:ext cx="1662598" cy="144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b="1" dirty="0">
                <a:solidFill>
                  <a:schemeClr val="tx1"/>
                </a:solidFill>
                <a:latin typeface="Arial" panose="020B0604020202020204" pitchFamily="34" charset="0"/>
                <a:cs typeface="Arial" panose="020B0604020202020204" pitchFamily="34" charset="0"/>
              </a:rPr>
              <a:t>Year</a:t>
            </a:r>
          </a:p>
        </p:txBody>
      </p:sp>
      <p:sp>
        <p:nvSpPr>
          <p:cNvPr id="16" name="Rettangolo 15">
            <a:extLst>
              <a:ext uri="{FF2B5EF4-FFF2-40B4-BE49-F238E27FC236}">
                <a16:creationId xmlns:a16="http://schemas.microsoft.com/office/drawing/2014/main" id="{8260F339-8F77-16FD-674A-A5C7952AAC07}"/>
              </a:ext>
            </a:extLst>
          </p:cNvPr>
          <p:cNvSpPr/>
          <p:nvPr/>
        </p:nvSpPr>
        <p:spPr>
          <a:xfrm>
            <a:off x="9748885" y="5643866"/>
            <a:ext cx="1662598" cy="144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b="1" dirty="0">
                <a:solidFill>
                  <a:schemeClr val="tx1"/>
                </a:solidFill>
                <a:latin typeface="Arial" panose="020B0604020202020204" pitchFamily="34" charset="0"/>
                <a:cs typeface="Arial" panose="020B0604020202020204" pitchFamily="34" charset="0"/>
              </a:rPr>
              <a:t>Year</a:t>
            </a:r>
          </a:p>
        </p:txBody>
      </p:sp>
      <p:sp>
        <p:nvSpPr>
          <p:cNvPr id="17" name="Rettangolo 16">
            <a:extLst>
              <a:ext uri="{FF2B5EF4-FFF2-40B4-BE49-F238E27FC236}">
                <a16:creationId xmlns:a16="http://schemas.microsoft.com/office/drawing/2014/main" id="{7CC97558-B1BD-9378-4F1C-30AD4F851F5C}"/>
              </a:ext>
            </a:extLst>
          </p:cNvPr>
          <p:cNvSpPr/>
          <p:nvPr/>
        </p:nvSpPr>
        <p:spPr>
          <a:xfrm>
            <a:off x="7066131" y="5614614"/>
            <a:ext cx="1662598" cy="144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b="1" dirty="0">
                <a:solidFill>
                  <a:schemeClr val="tx1"/>
                </a:solidFill>
                <a:latin typeface="Arial" panose="020B0604020202020204" pitchFamily="34" charset="0"/>
                <a:cs typeface="Arial" panose="020B0604020202020204" pitchFamily="34" charset="0"/>
              </a:rPr>
              <a:t>Year</a:t>
            </a:r>
          </a:p>
        </p:txBody>
      </p:sp>
      <p:sp>
        <p:nvSpPr>
          <p:cNvPr id="18" name="Rettangolo 17">
            <a:extLst>
              <a:ext uri="{FF2B5EF4-FFF2-40B4-BE49-F238E27FC236}">
                <a16:creationId xmlns:a16="http://schemas.microsoft.com/office/drawing/2014/main" id="{56AB0E73-951C-8ACF-0E86-87FB785944B8}"/>
              </a:ext>
            </a:extLst>
          </p:cNvPr>
          <p:cNvSpPr/>
          <p:nvPr/>
        </p:nvSpPr>
        <p:spPr>
          <a:xfrm rot="16200000">
            <a:off x="5453243" y="1741216"/>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b="1" dirty="0" err="1">
                <a:solidFill>
                  <a:schemeClr val="tx1"/>
                </a:solidFill>
                <a:latin typeface="Arial" panose="020B0604020202020204" pitchFamily="34" charset="0"/>
                <a:cs typeface="Arial" panose="020B0604020202020204" pitchFamily="34" charset="0"/>
              </a:rPr>
              <a:t>Ordinal</a:t>
            </a:r>
            <a:r>
              <a:rPr lang="it-IT" sz="800" b="1" dirty="0">
                <a:solidFill>
                  <a:schemeClr val="tx1"/>
                </a:solidFill>
                <a:latin typeface="Arial" panose="020B0604020202020204" pitchFamily="34" charset="0"/>
                <a:cs typeface="Arial" panose="020B0604020202020204" pitchFamily="34" charset="0"/>
              </a:rPr>
              <a:t> day</a:t>
            </a:r>
          </a:p>
        </p:txBody>
      </p:sp>
      <p:sp>
        <p:nvSpPr>
          <p:cNvPr id="19" name="Rettangolo 18">
            <a:extLst>
              <a:ext uri="{FF2B5EF4-FFF2-40B4-BE49-F238E27FC236}">
                <a16:creationId xmlns:a16="http://schemas.microsoft.com/office/drawing/2014/main" id="{6C8E7D77-B02F-CC50-12B4-F728B15605AA}"/>
              </a:ext>
            </a:extLst>
          </p:cNvPr>
          <p:cNvSpPr/>
          <p:nvPr/>
        </p:nvSpPr>
        <p:spPr>
          <a:xfrm rot="16200000">
            <a:off x="8168357" y="4359155"/>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b="1" dirty="0" err="1">
                <a:solidFill>
                  <a:schemeClr val="tx1"/>
                </a:solidFill>
                <a:latin typeface="Arial" panose="020B0604020202020204" pitchFamily="34" charset="0"/>
                <a:cs typeface="Arial" panose="020B0604020202020204" pitchFamily="34" charset="0"/>
              </a:rPr>
              <a:t>Ordinal</a:t>
            </a:r>
            <a:r>
              <a:rPr lang="it-IT" sz="800" b="1" dirty="0">
                <a:solidFill>
                  <a:schemeClr val="tx1"/>
                </a:solidFill>
                <a:latin typeface="Arial" panose="020B0604020202020204" pitchFamily="34" charset="0"/>
                <a:cs typeface="Arial" panose="020B0604020202020204" pitchFamily="34" charset="0"/>
              </a:rPr>
              <a:t> day</a:t>
            </a:r>
          </a:p>
        </p:txBody>
      </p:sp>
      <p:sp>
        <p:nvSpPr>
          <p:cNvPr id="20" name="Rettangolo 19">
            <a:extLst>
              <a:ext uri="{FF2B5EF4-FFF2-40B4-BE49-F238E27FC236}">
                <a16:creationId xmlns:a16="http://schemas.microsoft.com/office/drawing/2014/main" id="{6594A40E-4511-74E9-0DEB-DE9866D701A5}"/>
              </a:ext>
            </a:extLst>
          </p:cNvPr>
          <p:cNvSpPr/>
          <p:nvPr/>
        </p:nvSpPr>
        <p:spPr>
          <a:xfrm rot="16200000">
            <a:off x="5484525" y="4346445"/>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b="1" dirty="0" err="1">
                <a:solidFill>
                  <a:schemeClr val="tx1"/>
                </a:solidFill>
                <a:latin typeface="Arial" panose="020B0604020202020204" pitchFamily="34" charset="0"/>
                <a:cs typeface="Arial" panose="020B0604020202020204" pitchFamily="34" charset="0"/>
              </a:rPr>
              <a:t>Ordinal</a:t>
            </a:r>
            <a:r>
              <a:rPr lang="it-IT" sz="800" b="1" dirty="0">
                <a:solidFill>
                  <a:schemeClr val="tx1"/>
                </a:solidFill>
                <a:latin typeface="Arial" panose="020B0604020202020204" pitchFamily="34" charset="0"/>
                <a:cs typeface="Arial" panose="020B0604020202020204" pitchFamily="34" charset="0"/>
              </a:rPr>
              <a:t> day</a:t>
            </a:r>
          </a:p>
        </p:txBody>
      </p:sp>
      <p:sp>
        <p:nvSpPr>
          <p:cNvPr id="28" name="Rettangolo 27">
            <a:extLst>
              <a:ext uri="{FF2B5EF4-FFF2-40B4-BE49-F238E27FC236}">
                <a16:creationId xmlns:a16="http://schemas.microsoft.com/office/drawing/2014/main" id="{986C9F31-A637-E344-0602-1E970FFD8D5A}"/>
              </a:ext>
            </a:extLst>
          </p:cNvPr>
          <p:cNvSpPr/>
          <p:nvPr/>
        </p:nvSpPr>
        <p:spPr>
          <a:xfrm rot="16200000">
            <a:off x="8159093" y="1742781"/>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b="1" dirty="0" err="1">
                <a:solidFill>
                  <a:schemeClr val="tx1"/>
                </a:solidFill>
                <a:latin typeface="Arial" panose="020B0604020202020204" pitchFamily="34" charset="0"/>
                <a:cs typeface="Arial" panose="020B0604020202020204" pitchFamily="34" charset="0"/>
              </a:rPr>
              <a:t>Ordinal</a:t>
            </a:r>
            <a:r>
              <a:rPr lang="it-IT" sz="800" b="1" dirty="0">
                <a:solidFill>
                  <a:schemeClr val="tx1"/>
                </a:solidFill>
                <a:latin typeface="Arial" panose="020B0604020202020204" pitchFamily="34" charset="0"/>
                <a:cs typeface="Arial" panose="020B0604020202020204" pitchFamily="34" charset="0"/>
              </a:rPr>
              <a:t> day</a:t>
            </a:r>
          </a:p>
        </p:txBody>
      </p:sp>
    </p:spTree>
    <p:extLst>
      <p:ext uri="{BB962C8B-B14F-4D97-AF65-F5344CB8AC3E}">
        <p14:creationId xmlns:p14="http://schemas.microsoft.com/office/powerpoint/2010/main" val="208294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7" grpId="0"/>
      <p:bldP spid="2" grpId="0" animBg="1"/>
      <p:bldP spid="11" grpId="0" animBg="1"/>
      <p:bldP spid="12" grpId="0" animBg="1"/>
      <p:bldP spid="14" grpId="0" animBg="1"/>
      <p:bldP spid="15" grpId="0" animBg="1"/>
      <p:bldP spid="16" grpId="0" animBg="1"/>
      <p:bldP spid="17" grpId="0" animBg="1"/>
      <p:bldP spid="18" grpId="0" animBg="1"/>
      <p:bldP spid="19" grpId="0" animBg="1"/>
      <p:bldP spid="20"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8D230-C7D8-DF46-C533-3B3A31F06478}"/>
            </a:ext>
          </a:extLst>
        </p:cNvPr>
        <p:cNvGrpSpPr/>
        <p:nvPr/>
      </p:nvGrpSpPr>
      <p:grpSpPr>
        <a:xfrm>
          <a:off x="0" y="0"/>
          <a:ext cx="0" cy="0"/>
          <a:chOff x="0" y="0"/>
          <a:chExt cx="0" cy="0"/>
        </a:xfrm>
      </p:grpSpPr>
      <p:pic>
        <p:nvPicPr>
          <p:cNvPr id="7" name="Picture 6" descr="Parco naturale delle Alpi Marittime - MontagneInRete - TSM">
            <a:extLst>
              <a:ext uri="{FF2B5EF4-FFF2-40B4-BE49-F238E27FC236}">
                <a16:creationId xmlns:a16="http://schemas.microsoft.com/office/drawing/2014/main" id="{923CB750-4493-7F94-DCAE-D6BD0B809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descr="Immagine che contiene uccello, uccello acquatico, gabbiano, becco&#10;&#10;Il contenuto generato dall'IA potrebbe non essere corretto.">
            <a:extLst>
              <a:ext uri="{FF2B5EF4-FFF2-40B4-BE49-F238E27FC236}">
                <a16:creationId xmlns:a16="http://schemas.microsoft.com/office/drawing/2014/main" id="{711545CD-7532-5DBB-1134-ABCE7A440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2" name="Immagine 11" descr="Immagine che contiene Elementi grafici, grafica, Carattere, Policromia&#10;&#10;Il contenuto generato dall'IA potrebbe non essere corretto.">
            <a:extLst>
              <a:ext uri="{FF2B5EF4-FFF2-40B4-BE49-F238E27FC236}">
                <a16:creationId xmlns:a16="http://schemas.microsoft.com/office/drawing/2014/main" id="{0F999A0B-4A8A-57D8-3784-7090A0FE02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
        <p:nvSpPr>
          <p:cNvPr id="9" name="Titolo 4">
            <a:extLst>
              <a:ext uri="{FF2B5EF4-FFF2-40B4-BE49-F238E27FC236}">
                <a16:creationId xmlns:a16="http://schemas.microsoft.com/office/drawing/2014/main" id="{72348445-FDD5-3BE6-8EE8-62373F548479}"/>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RESULTS</a:t>
            </a:r>
          </a:p>
        </p:txBody>
      </p:sp>
      <p:pic>
        <p:nvPicPr>
          <p:cNvPr id="11" name="Immagine 10">
            <a:extLst>
              <a:ext uri="{FF2B5EF4-FFF2-40B4-BE49-F238E27FC236}">
                <a16:creationId xmlns:a16="http://schemas.microsoft.com/office/drawing/2014/main" id="{6A4F45F5-86B0-2A99-C2FD-E1B6C3A3D024}"/>
              </a:ext>
            </a:extLst>
          </p:cNvPr>
          <p:cNvPicPr>
            <a:picLocks noChangeAspect="1"/>
          </p:cNvPicPr>
          <p:nvPr/>
        </p:nvPicPr>
        <p:blipFill>
          <a:blip r:embed="rId6"/>
          <a:stretch>
            <a:fillRect/>
          </a:stretch>
        </p:blipFill>
        <p:spPr>
          <a:xfrm>
            <a:off x="1322463" y="1355272"/>
            <a:ext cx="5167066" cy="5156834"/>
          </a:xfrm>
          <a:prstGeom prst="rect">
            <a:avLst/>
          </a:prstGeom>
        </p:spPr>
      </p:pic>
      <p:pic>
        <p:nvPicPr>
          <p:cNvPr id="13" name="Immagine 12">
            <a:extLst>
              <a:ext uri="{FF2B5EF4-FFF2-40B4-BE49-F238E27FC236}">
                <a16:creationId xmlns:a16="http://schemas.microsoft.com/office/drawing/2014/main" id="{BB2F033E-A39D-A358-CA7A-FD3022F58BB7}"/>
              </a:ext>
            </a:extLst>
          </p:cNvPr>
          <p:cNvPicPr>
            <a:picLocks noChangeAspect="1"/>
          </p:cNvPicPr>
          <p:nvPr/>
        </p:nvPicPr>
        <p:blipFill>
          <a:blip r:embed="rId7"/>
          <a:stretch>
            <a:fillRect/>
          </a:stretch>
        </p:blipFill>
        <p:spPr>
          <a:xfrm>
            <a:off x="4771548" y="2248169"/>
            <a:ext cx="1220908" cy="925856"/>
          </a:xfrm>
          <a:prstGeom prst="rect">
            <a:avLst/>
          </a:prstGeom>
        </p:spPr>
      </p:pic>
      <p:sp>
        <p:nvSpPr>
          <p:cNvPr id="2" name="CasellaDiTesto 1">
            <a:extLst>
              <a:ext uri="{FF2B5EF4-FFF2-40B4-BE49-F238E27FC236}">
                <a16:creationId xmlns:a16="http://schemas.microsoft.com/office/drawing/2014/main" id="{5CD9BC15-678A-CC2B-E037-9F3F39D72E14}"/>
              </a:ext>
            </a:extLst>
          </p:cNvPr>
          <p:cNvSpPr txBox="1"/>
          <p:nvPr/>
        </p:nvSpPr>
        <p:spPr>
          <a:xfrm>
            <a:off x="7043056" y="2817594"/>
            <a:ext cx="4452257" cy="1015663"/>
          </a:xfrm>
          <a:prstGeom prst="rect">
            <a:avLst/>
          </a:prstGeom>
          <a:noFill/>
        </p:spPr>
        <p:txBody>
          <a:bodyPr wrap="square" rtlCol="0">
            <a:spAutoFit/>
          </a:bodyPr>
          <a:lstStyle/>
          <a:p>
            <a:pPr algn="ctr"/>
            <a:r>
              <a:rPr lang="en-GB" sz="2000" dirty="0"/>
              <a:t>There is no evident concentration or dilution over time of the passage of individuals</a:t>
            </a:r>
            <a:endParaRPr lang="it-IT" sz="2000" dirty="0"/>
          </a:p>
        </p:txBody>
      </p:sp>
      <p:sp>
        <p:nvSpPr>
          <p:cNvPr id="5" name="Rettangolo 4">
            <a:extLst>
              <a:ext uri="{FF2B5EF4-FFF2-40B4-BE49-F238E27FC236}">
                <a16:creationId xmlns:a16="http://schemas.microsoft.com/office/drawing/2014/main" id="{6191A24A-7943-7954-8E9B-8FE99AD57952}"/>
              </a:ext>
            </a:extLst>
          </p:cNvPr>
          <p:cNvSpPr/>
          <p:nvPr/>
        </p:nvSpPr>
        <p:spPr>
          <a:xfrm>
            <a:off x="1322462" y="1587494"/>
            <a:ext cx="5167065" cy="3147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07000"/>
              </a:lnSpc>
              <a:spcAft>
                <a:spcPts val="800"/>
              </a:spcAft>
            </a:pPr>
            <a:r>
              <a:rPr lang="it-IT" sz="2000" b="1" kern="1200" dirty="0">
                <a:solidFill>
                  <a:srgbClr val="000000"/>
                </a:solidFill>
                <a:effectLst/>
                <a:latin typeface="Aptos Narrow" panose="020B0004020202020204" pitchFamily="34" charset="0"/>
                <a:ea typeface="Aptos" panose="020B0004020202020204" pitchFamily="34" charset="0"/>
                <a:cs typeface="Times New Roman" panose="02020603050405020304" pitchFamily="18" charset="0"/>
              </a:rPr>
              <a:t>Standard deviation</a:t>
            </a:r>
            <a:endParaRPr lang="it-IT" sz="2000" kern="100" dirty="0">
              <a:effectLst/>
              <a:ea typeface="Aptos" panose="020B0004020202020204" pitchFamily="34" charset="0"/>
              <a:cs typeface="Times New Roman" panose="02020603050405020304" pitchFamily="18" charset="0"/>
            </a:endParaRPr>
          </a:p>
        </p:txBody>
      </p:sp>
      <p:sp>
        <p:nvSpPr>
          <p:cNvPr id="3" name="Rettangolo 2">
            <a:extLst>
              <a:ext uri="{FF2B5EF4-FFF2-40B4-BE49-F238E27FC236}">
                <a16:creationId xmlns:a16="http://schemas.microsoft.com/office/drawing/2014/main" id="{7E5B83CD-352A-6D5F-39E9-1FDFF8DCA346}"/>
              </a:ext>
            </a:extLst>
          </p:cNvPr>
          <p:cNvSpPr/>
          <p:nvPr/>
        </p:nvSpPr>
        <p:spPr>
          <a:xfrm rot="16200000">
            <a:off x="104984" y="3606721"/>
            <a:ext cx="2772693" cy="3377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Deviation standard [</a:t>
            </a:r>
            <a:r>
              <a:rPr lang="it-IT" sz="1200" b="1" dirty="0" err="1">
                <a:solidFill>
                  <a:schemeClr val="tx1"/>
                </a:solidFill>
                <a:latin typeface="Arial" panose="020B0604020202020204" pitchFamily="34" charset="0"/>
                <a:cs typeface="Arial" panose="020B0604020202020204" pitchFamily="34" charset="0"/>
              </a:rPr>
              <a:t>ordinal</a:t>
            </a:r>
            <a:r>
              <a:rPr lang="it-IT" sz="1200" b="1" dirty="0">
                <a:solidFill>
                  <a:schemeClr val="tx1"/>
                </a:solidFill>
                <a:latin typeface="Arial" panose="020B0604020202020204" pitchFamily="34" charset="0"/>
                <a:cs typeface="Arial" panose="020B0604020202020204" pitchFamily="34" charset="0"/>
              </a:rPr>
              <a:t> day]</a:t>
            </a:r>
          </a:p>
        </p:txBody>
      </p:sp>
      <p:sp>
        <p:nvSpPr>
          <p:cNvPr id="6" name="Rettangolo 5">
            <a:extLst>
              <a:ext uri="{FF2B5EF4-FFF2-40B4-BE49-F238E27FC236}">
                <a16:creationId xmlns:a16="http://schemas.microsoft.com/office/drawing/2014/main" id="{D9E02F8E-E7BB-5FD0-6841-7918332E9C3A}"/>
              </a:ext>
            </a:extLst>
          </p:cNvPr>
          <p:cNvSpPr/>
          <p:nvPr/>
        </p:nvSpPr>
        <p:spPr>
          <a:xfrm>
            <a:off x="2693073" y="6109351"/>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Year</a:t>
            </a:r>
          </a:p>
        </p:txBody>
      </p:sp>
      <p:pic>
        <p:nvPicPr>
          <p:cNvPr id="8" name="Picture 4" descr="logo-unipr-square - Cipack">
            <a:extLst>
              <a:ext uri="{FF2B5EF4-FFF2-40B4-BE49-F238E27FC236}">
                <a16:creationId xmlns:a16="http://schemas.microsoft.com/office/drawing/2014/main" id="{69D4DF65-0704-F23C-B844-13FD56360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26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0413A-8475-89E0-D215-AC43276ED622}"/>
            </a:ext>
          </a:extLst>
        </p:cNvPr>
        <p:cNvGrpSpPr/>
        <p:nvPr/>
      </p:nvGrpSpPr>
      <p:grpSpPr>
        <a:xfrm>
          <a:off x="0" y="0"/>
          <a:ext cx="0" cy="0"/>
          <a:chOff x="0" y="0"/>
          <a:chExt cx="0" cy="0"/>
        </a:xfrm>
      </p:grpSpPr>
      <p:pic>
        <p:nvPicPr>
          <p:cNvPr id="5" name="Picture 6" descr="Parco naturale delle Alpi Marittime - MontagneInRete - TSM">
            <a:extLst>
              <a:ext uri="{FF2B5EF4-FFF2-40B4-BE49-F238E27FC236}">
                <a16:creationId xmlns:a16="http://schemas.microsoft.com/office/drawing/2014/main" id="{64F7D8A2-8785-4BB9-4F7C-0E48EE1EC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ogo-unipr-square - Cipack">
            <a:extLst>
              <a:ext uri="{FF2B5EF4-FFF2-40B4-BE49-F238E27FC236}">
                <a16:creationId xmlns:a16="http://schemas.microsoft.com/office/drawing/2014/main" id="{B2358510-56AA-3BC3-02CF-2398F3E93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
        <p:nvSpPr>
          <p:cNvPr id="10" name="Titolo 9">
            <a:extLst>
              <a:ext uri="{FF2B5EF4-FFF2-40B4-BE49-F238E27FC236}">
                <a16:creationId xmlns:a16="http://schemas.microsoft.com/office/drawing/2014/main" id="{01F0AA25-B8EB-CF1A-DAD0-080F94556669}"/>
              </a:ext>
            </a:extLst>
          </p:cNvPr>
          <p:cNvSpPr>
            <a:spLocks noGrp="1"/>
          </p:cNvSpPr>
          <p:nvPr>
            <p:ph type="title"/>
          </p:nvPr>
        </p:nvSpPr>
        <p:spPr>
          <a:xfrm>
            <a:off x="1761899" y="645881"/>
            <a:ext cx="8911687" cy="791033"/>
          </a:xfrm>
        </p:spPr>
        <p:txBody>
          <a:bodyPr/>
          <a:lstStyle/>
          <a:p>
            <a:r>
              <a:rPr lang="it-IT" b="1" dirty="0">
                <a:solidFill>
                  <a:schemeClr val="bg2">
                    <a:lumMod val="50000"/>
                  </a:schemeClr>
                </a:solidFill>
              </a:rPr>
              <a:t>MIGRATION AND CLIMATIC CHANGES</a:t>
            </a:r>
          </a:p>
        </p:txBody>
      </p:sp>
      <p:sp>
        <p:nvSpPr>
          <p:cNvPr id="2" name="Ovale 1">
            <a:extLst>
              <a:ext uri="{FF2B5EF4-FFF2-40B4-BE49-F238E27FC236}">
                <a16:creationId xmlns:a16="http://schemas.microsoft.com/office/drawing/2014/main" id="{F8E20857-9388-FA93-3CB3-7ABFEAE50A22}"/>
              </a:ext>
            </a:extLst>
          </p:cNvPr>
          <p:cNvSpPr/>
          <p:nvPr/>
        </p:nvSpPr>
        <p:spPr>
          <a:xfrm>
            <a:off x="567730" y="1474950"/>
            <a:ext cx="2624804" cy="1504321"/>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entury Gothic" panose="020B0502020202020204"/>
                <a:ea typeface="+mn-ea"/>
                <a:cs typeface="+mn-cs"/>
              </a:rPr>
              <a:t>MIGRATION </a:t>
            </a:r>
          </a:p>
        </p:txBody>
      </p:sp>
      <p:graphicFrame>
        <p:nvGraphicFramePr>
          <p:cNvPr id="3" name="Diagramma 2">
            <a:extLst>
              <a:ext uri="{FF2B5EF4-FFF2-40B4-BE49-F238E27FC236}">
                <a16:creationId xmlns:a16="http://schemas.microsoft.com/office/drawing/2014/main" id="{319C1F7B-0F27-3DE7-7725-753D60A055FC}"/>
              </a:ext>
            </a:extLst>
          </p:cNvPr>
          <p:cNvGraphicFramePr/>
          <p:nvPr/>
        </p:nvGraphicFramePr>
        <p:xfrm>
          <a:off x="2888456" y="1597328"/>
          <a:ext cx="8428138" cy="4155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magine 3" descr="Immagine che contiene uccello, uccello acquatico, gabbiano, becco&#10;&#10;Il contenuto generato dall'IA potrebbe non essere corretto.">
            <a:extLst>
              <a:ext uri="{FF2B5EF4-FFF2-40B4-BE49-F238E27FC236}">
                <a16:creationId xmlns:a16="http://schemas.microsoft.com/office/drawing/2014/main" id="{D8F80011-79AD-A6C7-57A0-E48E06D6E5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7" name="Immagine 6" descr="Immagine che contiene Elementi grafici, grafica, Carattere, Policromia&#10;&#10;Il contenuto generato dall'IA potrebbe non essere corretto.">
            <a:extLst>
              <a:ext uri="{FF2B5EF4-FFF2-40B4-BE49-F238E27FC236}">
                <a16:creationId xmlns:a16="http://schemas.microsoft.com/office/drawing/2014/main" id="{8305A766-12E9-15EB-18B0-41FDE17430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8" name="Picture 2" descr="La migrazione delle gru: che spettacolo!">
            <a:extLst>
              <a:ext uri="{FF2B5EF4-FFF2-40B4-BE49-F238E27FC236}">
                <a16:creationId xmlns:a16="http://schemas.microsoft.com/office/drawing/2014/main" id="{DF233D42-C0BB-6933-59C3-E4024C370C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6108" y="1204686"/>
            <a:ext cx="2907299" cy="17745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6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A27E1-B70D-A59B-70E7-6E862827CF15}"/>
            </a:ext>
          </a:extLst>
        </p:cNvPr>
        <p:cNvGrpSpPr/>
        <p:nvPr/>
      </p:nvGrpSpPr>
      <p:grpSpPr>
        <a:xfrm>
          <a:off x="0" y="0"/>
          <a:ext cx="0" cy="0"/>
          <a:chOff x="0" y="0"/>
          <a:chExt cx="0" cy="0"/>
        </a:xfrm>
      </p:grpSpPr>
      <p:sp>
        <p:nvSpPr>
          <p:cNvPr id="9" name="Titolo 4">
            <a:extLst>
              <a:ext uri="{FF2B5EF4-FFF2-40B4-BE49-F238E27FC236}">
                <a16:creationId xmlns:a16="http://schemas.microsoft.com/office/drawing/2014/main" id="{3A7B3917-D17E-D327-E55E-21F1BE4EDFFF}"/>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RESULTS</a:t>
            </a:r>
          </a:p>
        </p:txBody>
      </p:sp>
      <p:sp>
        <p:nvSpPr>
          <p:cNvPr id="11" name="CasellaDiTesto 10">
            <a:extLst>
              <a:ext uri="{FF2B5EF4-FFF2-40B4-BE49-F238E27FC236}">
                <a16:creationId xmlns:a16="http://schemas.microsoft.com/office/drawing/2014/main" id="{1C66DF4F-F171-ED41-276A-963C3E39CDFC}"/>
              </a:ext>
            </a:extLst>
          </p:cNvPr>
          <p:cNvSpPr txBox="1"/>
          <p:nvPr/>
        </p:nvSpPr>
        <p:spPr>
          <a:xfrm>
            <a:off x="8355317" y="637073"/>
            <a:ext cx="4764388" cy="492443"/>
          </a:xfrm>
          <a:prstGeom prst="rect">
            <a:avLst/>
          </a:prstGeom>
          <a:noFill/>
        </p:spPr>
        <p:txBody>
          <a:bodyPr wrap="square" rtlCol="0">
            <a:spAutoFit/>
          </a:bodyPr>
          <a:lstStyle/>
          <a:p>
            <a:r>
              <a:rPr lang="it-IT" sz="2600" b="1" dirty="0">
                <a:solidFill>
                  <a:srgbClr val="FF0000"/>
                </a:solidFill>
              </a:rPr>
              <a:t>DAILY CLIMATIC DATA</a:t>
            </a:r>
          </a:p>
        </p:txBody>
      </p:sp>
      <p:pic>
        <p:nvPicPr>
          <p:cNvPr id="6" name="Immagine 5" descr="Immagine che contiene testo, Diagramma, schermata, diagramma&#10;&#10;Descrizione generata automaticamente">
            <a:extLst>
              <a:ext uri="{FF2B5EF4-FFF2-40B4-BE49-F238E27FC236}">
                <a16:creationId xmlns:a16="http://schemas.microsoft.com/office/drawing/2014/main" id="{EC8BF6C2-1E31-CD34-2F4E-9405FABB7BDF}"/>
              </a:ext>
            </a:extLst>
          </p:cNvPr>
          <p:cNvPicPr>
            <a:picLocks noChangeAspect="1"/>
          </p:cNvPicPr>
          <p:nvPr/>
        </p:nvPicPr>
        <p:blipFill>
          <a:blip r:embed="rId3"/>
          <a:stretch>
            <a:fillRect/>
          </a:stretch>
        </p:blipFill>
        <p:spPr>
          <a:xfrm>
            <a:off x="2514600" y="1277518"/>
            <a:ext cx="3368540" cy="3069803"/>
          </a:xfrm>
          <a:prstGeom prst="rect">
            <a:avLst/>
          </a:prstGeom>
        </p:spPr>
      </p:pic>
      <p:pic>
        <p:nvPicPr>
          <p:cNvPr id="7" name="Immagine 6" descr="Immagine che contiene testo, schermata, Diagramma, linea&#10;&#10;Descrizione generata automaticamente">
            <a:extLst>
              <a:ext uri="{FF2B5EF4-FFF2-40B4-BE49-F238E27FC236}">
                <a16:creationId xmlns:a16="http://schemas.microsoft.com/office/drawing/2014/main" id="{09DFAEA7-EF30-69BA-9DB9-2C5A5CE2524A}"/>
              </a:ext>
            </a:extLst>
          </p:cNvPr>
          <p:cNvPicPr>
            <a:picLocks noChangeAspect="1"/>
          </p:cNvPicPr>
          <p:nvPr/>
        </p:nvPicPr>
        <p:blipFill>
          <a:blip r:embed="rId4"/>
          <a:stretch>
            <a:fillRect/>
          </a:stretch>
        </p:blipFill>
        <p:spPr>
          <a:xfrm>
            <a:off x="6262041" y="1277518"/>
            <a:ext cx="3368540" cy="3108342"/>
          </a:xfrm>
          <a:prstGeom prst="rect">
            <a:avLst/>
          </a:prstGeom>
        </p:spPr>
      </p:pic>
      <p:sp>
        <p:nvSpPr>
          <p:cNvPr id="8" name="CasellaDiTesto 7">
            <a:extLst>
              <a:ext uri="{FF2B5EF4-FFF2-40B4-BE49-F238E27FC236}">
                <a16:creationId xmlns:a16="http://schemas.microsoft.com/office/drawing/2014/main" id="{9CFE44C4-0EB9-3E33-3A9F-F6AC18F37DB4}"/>
              </a:ext>
            </a:extLst>
          </p:cNvPr>
          <p:cNvSpPr txBox="1"/>
          <p:nvPr/>
        </p:nvSpPr>
        <p:spPr>
          <a:xfrm>
            <a:off x="1155725" y="4927860"/>
            <a:ext cx="4727415" cy="646331"/>
          </a:xfrm>
          <a:prstGeom prst="rect">
            <a:avLst/>
          </a:prstGeom>
          <a:noFill/>
        </p:spPr>
        <p:txBody>
          <a:bodyPr wrap="square" rtlCol="0">
            <a:spAutoFit/>
          </a:bodyPr>
          <a:lstStyle/>
          <a:p>
            <a:r>
              <a:rPr lang="en-GB"/>
              <a:t>Individuals increase until they reach a peak T and then begin to decrease</a:t>
            </a:r>
            <a:endParaRPr lang="it-IT" dirty="0"/>
          </a:p>
        </p:txBody>
      </p:sp>
      <p:sp>
        <p:nvSpPr>
          <p:cNvPr id="10" name="CasellaDiTesto 9">
            <a:extLst>
              <a:ext uri="{FF2B5EF4-FFF2-40B4-BE49-F238E27FC236}">
                <a16:creationId xmlns:a16="http://schemas.microsoft.com/office/drawing/2014/main" id="{1F0F511F-D0A7-B912-B2F3-96559DF16C57}"/>
              </a:ext>
            </a:extLst>
          </p:cNvPr>
          <p:cNvSpPr txBox="1"/>
          <p:nvPr/>
        </p:nvSpPr>
        <p:spPr>
          <a:xfrm>
            <a:off x="7464585" y="4927860"/>
            <a:ext cx="4727415" cy="369332"/>
          </a:xfrm>
          <a:prstGeom prst="rect">
            <a:avLst/>
          </a:prstGeom>
          <a:noFill/>
        </p:spPr>
        <p:txBody>
          <a:bodyPr wrap="square" rtlCol="0">
            <a:spAutoFit/>
          </a:bodyPr>
          <a:lstStyle/>
          <a:p>
            <a:r>
              <a:rPr lang="en-GB" dirty="0"/>
              <a:t>Individuals increase as rainfall increases</a:t>
            </a:r>
            <a:endParaRPr lang="it-IT" dirty="0"/>
          </a:p>
        </p:txBody>
      </p:sp>
      <p:cxnSp>
        <p:nvCxnSpPr>
          <p:cNvPr id="12" name="Connettore 2 11">
            <a:extLst>
              <a:ext uri="{FF2B5EF4-FFF2-40B4-BE49-F238E27FC236}">
                <a16:creationId xmlns:a16="http://schemas.microsoft.com/office/drawing/2014/main" id="{019D8B28-11B6-8611-9C94-F0DBD985227F}"/>
              </a:ext>
            </a:extLst>
          </p:cNvPr>
          <p:cNvCxnSpPr>
            <a:cxnSpLocks/>
          </p:cNvCxnSpPr>
          <p:nvPr/>
        </p:nvCxnSpPr>
        <p:spPr>
          <a:xfrm flipH="1">
            <a:off x="3243943" y="4347321"/>
            <a:ext cx="1081316" cy="580539"/>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2D52D320-EEA2-279F-8F1F-9B85A9C44D8E}"/>
              </a:ext>
            </a:extLst>
          </p:cNvPr>
          <p:cNvCxnSpPr>
            <a:cxnSpLocks/>
          </p:cNvCxnSpPr>
          <p:nvPr/>
        </p:nvCxnSpPr>
        <p:spPr>
          <a:xfrm>
            <a:off x="8044897" y="4385860"/>
            <a:ext cx="990246" cy="54200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2" descr="Rapaci del Parco Alto Garda - LIPU - Sezione di Brescia">
            <a:extLst>
              <a:ext uri="{FF2B5EF4-FFF2-40B4-BE49-F238E27FC236}">
                <a16:creationId xmlns:a16="http://schemas.microsoft.com/office/drawing/2014/main" id="{21619D46-1D45-A902-2E1C-E22F10D69E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476" b="21351"/>
          <a:stretch/>
        </p:blipFill>
        <p:spPr bwMode="auto">
          <a:xfrm>
            <a:off x="3076051" y="1522176"/>
            <a:ext cx="1088045" cy="7458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Parco naturale delle Alpi Marittime - MontagneInRete - TSM">
            <a:extLst>
              <a:ext uri="{FF2B5EF4-FFF2-40B4-BE49-F238E27FC236}">
                <a16:creationId xmlns:a16="http://schemas.microsoft.com/office/drawing/2014/main" id="{59840013-549E-9B81-6840-4909FE4896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descr="Immagine che contiene uccello, uccello acquatico, gabbiano, becco&#10;&#10;Il contenuto generato dall'IA potrebbe non essere corretto.">
            <a:extLst>
              <a:ext uri="{FF2B5EF4-FFF2-40B4-BE49-F238E27FC236}">
                <a16:creationId xmlns:a16="http://schemas.microsoft.com/office/drawing/2014/main" id="{C7F374B9-F846-D2C0-0827-2659572F3D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5" name="Immagine 4" descr="Immagine che contiene Elementi grafici, grafica, Carattere, Policromia&#10;&#10;Il contenuto generato dall'IA potrebbe non essere corretto.">
            <a:extLst>
              <a:ext uri="{FF2B5EF4-FFF2-40B4-BE49-F238E27FC236}">
                <a16:creationId xmlns:a16="http://schemas.microsoft.com/office/drawing/2014/main" id="{12D02433-1D13-1D1D-526B-4E64CADE3E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13" name="Picture 4" descr="logo-unipr-square - Cipack">
            <a:extLst>
              <a:ext uri="{FF2B5EF4-FFF2-40B4-BE49-F238E27FC236}">
                <a16:creationId xmlns:a16="http://schemas.microsoft.com/office/drawing/2014/main" id="{C40EDEEC-F30F-D612-006D-D2A4D207AE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
        <p:nvSpPr>
          <p:cNvPr id="15" name="Rettangolo 14">
            <a:extLst>
              <a:ext uri="{FF2B5EF4-FFF2-40B4-BE49-F238E27FC236}">
                <a16:creationId xmlns:a16="http://schemas.microsoft.com/office/drawing/2014/main" id="{773EF945-7388-1FC8-D184-A985AF7362CB}"/>
              </a:ext>
            </a:extLst>
          </p:cNvPr>
          <p:cNvSpPr/>
          <p:nvPr/>
        </p:nvSpPr>
        <p:spPr>
          <a:xfrm rot="16200000">
            <a:off x="1390254" y="2743114"/>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b="1" dirty="0">
                <a:solidFill>
                  <a:schemeClr val="tx1"/>
                </a:solidFill>
                <a:latin typeface="Arial" panose="020B0604020202020204" pitchFamily="34" charset="0"/>
                <a:cs typeface="Arial" panose="020B0604020202020204" pitchFamily="34" charset="0"/>
              </a:rPr>
              <a:t>Individuals</a:t>
            </a:r>
            <a:endParaRPr lang="en-GB" sz="800" b="1" dirty="0">
              <a:solidFill>
                <a:schemeClr val="tx1"/>
              </a:solidFill>
              <a:latin typeface="Arial" panose="020B060402020202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1D8FB0B7-B86E-C2DD-C2AD-8255E4C99F44}"/>
              </a:ext>
            </a:extLst>
          </p:cNvPr>
          <p:cNvSpPr/>
          <p:nvPr/>
        </p:nvSpPr>
        <p:spPr>
          <a:xfrm rot="16200000">
            <a:off x="5107935" y="2646522"/>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b="1" dirty="0">
                <a:solidFill>
                  <a:schemeClr val="tx1"/>
                </a:solidFill>
                <a:latin typeface="Arial" panose="020B0604020202020204" pitchFamily="34" charset="0"/>
                <a:cs typeface="Arial" panose="020B0604020202020204" pitchFamily="34" charset="0"/>
              </a:rPr>
              <a:t>Individuals</a:t>
            </a:r>
            <a:endParaRPr lang="en-GB" sz="800" b="1" dirty="0">
              <a:solidFill>
                <a:schemeClr val="tx1"/>
              </a:solidFill>
              <a:latin typeface="Arial" panose="020B0604020202020204" pitchFamily="34" charset="0"/>
              <a:cs typeface="Arial" panose="020B0604020202020204" pitchFamily="34" charset="0"/>
            </a:endParaRPr>
          </a:p>
        </p:txBody>
      </p:sp>
      <p:sp>
        <p:nvSpPr>
          <p:cNvPr id="17" name="Rettangolo 16">
            <a:extLst>
              <a:ext uri="{FF2B5EF4-FFF2-40B4-BE49-F238E27FC236}">
                <a16:creationId xmlns:a16="http://schemas.microsoft.com/office/drawing/2014/main" id="{92C0C54A-0A5B-B7E9-FF2A-7070A7D6D3E1}"/>
              </a:ext>
            </a:extLst>
          </p:cNvPr>
          <p:cNvSpPr/>
          <p:nvPr/>
        </p:nvSpPr>
        <p:spPr>
          <a:xfrm>
            <a:off x="3076051" y="4157998"/>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b="1" dirty="0">
                <a:solidFill>
                  <a:schemeClr val="tx1"/>
                </a:solidFill>
                <a:latin typeface="Arial" panose="020B0604020202020204" pitchFamily="34" charset="0"/>
                <a:cs typeface="Arial" panose="020B0604020202020204" pitchFamily="34" charset="0"/>
              </a:rPr>
              <a:t>Maximum temperature [°C]</a:t>
            </a:r>
            <a:endParaRPr lang="en-GB" sz="800" b="1" dirty="0">
              <a:solidFill>
                <a:schemeClr val="tx1"/>
              </a:solidFill>
              <a:latin typeface="Arial" panose="020B0604020202020204" pitchFamily="34" charset="0"/>
              <a:cs typeface="Arial" panose="020B0604020202020204" pitchFamily="34" charset="0"/>
            </a:endParaRPr>
          </a:p>
        </p:txBody>
      </p:sp>
      <p:sp>
        <p:nvSpPr>
          <p:cNvPr id="18" name="Rettangolo 17">
            <a:extLst>
              <a:ext uri="{FF2B5EF4-FFF2-40B4-BE49-F238E27FC236}">
                <a16:creationId xmlns:a16="http://schemas.microsoft.com/office/drawing/2014/main" id="{B5A559C5-C9EB-024E-5080-1848DDD12D21}"/>
              </a:ext>
            </a:extLst>
          </p:cNvPr>
          <p:cNvSpPr/>
          <p:nvPr/>
        </p:nvSpPr>
        <p:spPr>
          <a:xfrm>
            <a:off x="6831976" y="4170172"/>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00" b="1" dirty="0">
                <a:solidFill>
                  <a:schemeClr val="tx1"/>
                </a:solidFill>
                <a:latin typeface="Arial" panose="020B0604020202020204" pitchFamily="34" charset="0"/>
                <a:cs typeface="Arial" panose="020B0604020202020204" pitchFamily="34" charset="0"/>
              </a:rPr>
              <a:t>Precipitation [mm]</a:t>
            </a:r>
            <a:endParaRPr lang="en-GB" sz="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0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748E1-7E0A-DEF9-A3A6-261A78A26836}"/>
            </a:ext>
          </a:extLst>
        </p:cNvPr>
        <p:cNvGrpSpPr/>
        <p:nvPr/>
      </p:nvGrpSpPr>
      <p:grpSpPr>
        <a:xfrm>
          <a:off x="0" y="0"/>
          <a:ext cx="0" cy="0"/>
          <a:chOff x="0" y="0"/>
          <a:chExt cx="0" cy="0"/>
        </a:xfrm>
      </p:grpSpPr>
      <p:sp>
        <p:nvSpPr>
          <p:cNvPr id="9" name="Titolo 4">
            <a:extLst>
              <a:ext uri="{FF2B5EF4-FFF2-40B4-BE49-F238E27FC236}">
                <a16:creationId xmlns:a16="http://schemas.microsoft.com/office/drawing/2014/main" id="{9579438C-209B-3F0C-5D20-A22B3EC978BC}"/>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RESULTS</a:t>
            </a:r>
          </a:p>
        </p:txBody>
      </p:sp>
      <p:pic>
        <p:nvPicPr>
          <p:cNvPr id="3" name="Immagine 2" descr="Immagine che contiene testo, diagramma, linea, Diagramma&#10;&#10;Descrizione generata automaticamente">
            <a:extLst>
              <a:ext uri="{FF2B5EF4-FFF2-40B4-BE49-F238E27FC236}">
                <a16:creationId xmlns:a16="http://schemas.microsoft.com/office/drawing/2014/main" id="{0923B208-9D24-FF45-D315-83210CC49FCC}"/>
              </a:ext>
            </a:extLst>
          </p:cNvPr>
          <p:cNvPicPr>
            <a:picLocks noChangeAspect="1"/>
          </p:cNvPicPr>
          <p:nvPr/>
        </p:nvPicPr>
        <p:blipFill>
          <a:blip r:embed="rId3"/>
          <a:stretch>
            <a:fillRect/>
          </a:stretch>
        </p:blipFill>
        <p:spPr>
          <a:xfrm>
            <a:off x="1269232" y="1266829"/>
            <a:ext cx="4958201" cy="5004789"/>
          </a:xfrm>
          <a:prstGeom prst="rect">
            <a:avLst/>
          </a:prstGeom>
        </p:spPr>
      </p:pic>
      <p:sp>
        <p:nvSpPr>
          <p:cNvPr id="4" name="CasellaDiTesto 3">
            <a:extLst>
              <a:ext uri="{FF2B5EF4-FFF2-40B4-BE49-F238E27FC236}">
                <a16:creationId xmlns:a16="http://schemas.microsoft.com/office/drawing/2014/main" id="{11100480-EFB9-B25C-2C24-F827998B8840}"/>
              </a:ext>
            </a:extLst>
          </p:cNvPr>
          <p:cNvSpPr txBox="1"/>
          <p:nvPr/>
        </p:nvSpPr>
        <p:spPr>
          <a:xfrm>
            <a:off x="6758635" y="1650161"/>
            <a:ext cx="4686465" cy="1477328"/>
          </a:xfrm>
          <a:prstGeom prst="rect">
            <a:avLst/>
          </a:prstGeom>
          <a:noFill/>
        </p:spPr>
        <p:txBody>
          <a:bodyPr wrap="square" rtlCol="0">
            <a:spAutoFit/>
          </a:bodyPr>
          <a:lstStyle/>
          <a:p>
            <a:pPr algn="ctr"/>
            <a:r>
              <a:rPr lang="en-GB" b="1" dirty="0"/>
              <a:t>INTERACTION BETWEEN WIND AND MAXIMUM TEMPERATURE</a:t>
            </a:r>
          </a:p>
          <a:p>
            <a:pPr algn="ctr"/>
            <a:r>
              <a:rPr lang="it-IT" dirty="0"/>
              <a:t>Low T = 15,2°C</a:t>
            </a:r>
          </a:p>
          <a:p>
            <a:pPr algn="ctr"/>
            <a:r>
              <a:rPr lang="it-IT" dirty="0"/>
              <a:t> Average T = 19,8°C</a:t>
            </a:r>
          </a:p>
          <a:p>
            <a:pPr algn="ctr"/>
            <a:r>
              <a:rPr lang="it-IT" dirty="0"/>
              <a:t>High T = 24,0°C</a:t>
            </a:r>
          </a:p>
        </p:txBody>
      </p:sp>
      <p:sp>
        <p:nvSpPr>
          <p:cNvPr id="18" name="CasellaDiTesto 17">
            <a:extLst>
              <a:ext uri="{FF2B5EF4-FFF2-40B4-BE49-F238E27FC236}">
                <a16:creationId xmlns:a16="http://schemas.microsoft.com/office/drawing/2014/main" id="{3B0D3361-EE7D-19E7-9A25-3F6882F6B0AC}"/>
              </a:ext>
            </a:extLst>
          </p:cNvPr>
          <p:cNvSpPr txBox="1"/>
          <p:nvPr/>
        </p:nvSpPr>
        <p:spPr>
          <a:xfrm>
            <a:off x="7100654" y="3940339"/>
            <a:ext cx="4002426" cy="923330"/>
          </a:xfrm>
          <a:prstGeom prst="rect">
            <a:avLst/>
          </a:prstGeom>
          <a:noFill/>
        </p:spPr>
        <p:txBody>
          <a:bodyPr wrap="square" rtlCol="0">
            <a:spAutoFit/>
          </a:bodyPr>
          <a:lstStyle/>
          <a:p>
            <a:pPr algn="ctr"/>
            <a:r>
              <a:rPr lang="en-GB" dirty="0">
                <a:ea typeface="Aptos" panose="020B0004020202020204" pitchFamily="34" charset="0"/>
              </a:rPr>
              <a:t>As the wind speed increases, the number of individuals passing by decreases.</a:t>
            </a:r>
            <a:endParaRPr lang="it-IT" dirty="0"/>
          </a:p>
        </p:txBody>
      </p:sp>
      <p:cxnSp>
        <p:nvCxnSpPr>
          <p:cNvPr id="2" name="Connettore 2 1">
            <a:extLst>
              <a:ext uri="{FF2B5EF4-FFF2-40B4-BE49-F238E27FC236}">
                <a16:creationId xmlns:a16="http://schemas.microsoft.com/office/drawing/2014/main" id="{16B64988-C407-B8D9-2B5C-D0B1A11983F4}"/>
              </a:ext>
            </a:extLst>
          </p:cNvPr>
          <p:cNvCxnSpPr>
            <a:cxnSpLocks/>
          </p:cNvCxnSpPr>
          <p:nvPr/>
        </p:nvCxnSpPr>
        <p:spPr>
          <a:xfrm>
            <a:off x="9075599" y="3156465"/>
            <a:ext cx="0" cy="686192"/>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03255397-A8EF-2395-A6F6-9B9068D2E29F}"/>
              </a:ext>
            </a:extLst>
          </p:cNvPr>
          <p:cNvSpPr txBox="1"/>
          <p:nvPr/>
        </p:nvSpPr>
        <p:spPr>
          <a:xfrm>
            <a:off x="8355317" y="637073"/>
            <a:ext cx="4764388" cy="492443"/>
          </a:xfrm>
          <a:prstGeom prst="rect">
            <a:avLst/>
          </a:prstGeom>
          <a:noFill/>
        </p:spPr>
        <p:txBody>
          <a:bodyPr wrap="square" rtlCol="0">
            <a:spAutoFit/>
          </a:bodyPr>
          <a:lstStyle/>
          <a:p>
            <a:r>
              <a:rPr lang="it-IT" sz="2600" b="1" dirty="0">
                <a:solidFill>
                  <a:srgbClr val="FF0000"/>
                </a:solidFill>
              </a:rPr>
              <a:t>DAILY CLIMATIC DATA</a:t>
            </a:r>
          </a:p>
        </p:txBody>
      </p:sp>
      <p:pic>
        <p:nvPicPr>
          <p:cNvPr id="6" name="Picture 6" descr="Parco naturale delle Alpi Marittime - MontagneInRete - TSM">
            <a:extLst>
              <a:ext uri="{FF2B5EF4-FFF2-40B4-BE49-F238E27FC236}">
                <a16:creationId xmlns:a16="http://schemas.microsoft.com/office/drawing/2014/main" id="{4DDB0E38-AEB0-6A54-0A2D-1AE090F1B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Immagine che contiene uccello, uccello acquatico, gabbiano, becco&#10;&#10;Il contenuto generato dall'IA potrebbe non essere corretto.">
            <a:extLst>
              <a:ext uri="{FF2B5EF4-FFF2-40B4-BE49-F238E27FC236}">
                <a16:creationId xmlns:a16="http://schemas.microsoft.com/office/drawing/2014/main" id="{69E8D801-5F93-D826-57EA-1E5348D350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8" name="Immagine 7" descr="Immagine che contiene Elementi grafici, grafica, Carattere, Policromia&#10;&#10;Il contenuto generato dall'IA potrebbe non essere corretto.">
            <a:extLst>
              <a:ext uri="{FF2B5EF4-FFF2-40B4-BE49-F238E27FC236}">
                <a16:creationId xmlns:a16="http://schemas.microsoft.com/office/drawing/2014/main" id="{32688B77-786D-7FD5-0D43-9FC6F62D89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10" name="Picture 4" descr="logo-unipr-square - Cipack">
            <a:extLst>
              <a:ext uri="{FF2B5EF4-FFF2-40B4-BE49-F238E27FC236}">
                <a16:creationId xmlns:a16="http://schemas.microsoft.com/office/drawing/2014/main" id="{2E11994A-F746-45E8-3654-45D0E91F68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C58E8B6D-5F70-6AB9-83F8-927D6361857F}"/>
              </a:ext>
            </a:extLst>
          </p:cNvPr>
          <p:cNvSpPr/>
          <p:nvPr/>
        </p:nvSpPr>
        <p:spPr>
          <a:xfrm>
            <a:off x="2594958" y="5905115"/>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Wind</a:t>
            </a:r>
          </a:p>
        </p:txBody>
      </p:sp>
      <p:sp>
        <p:nvSpPr>
          <p:cNvPr id="13" name="Rettangolo 12">
            <a:extLst>
              <a:ext uri="{FF2B5EF4-FFF2-40B4-BE49-F238E27FC236}">
                <a16:creationId xmlns:a16="http://schemas.microsoft.com/office/drawing/2014/main" id="{29F9D2AE-442A-ED5A-1662-A612CB9C74D3}"/>
              </a:ext>
            </a:extLst>
          </p:cNvPr>
          <p:cNvSpPr/>
          <p:nvPr/>
        </p:nvSpPr>
        <p:spPr>
          <a:xfrm rot="16200000">
            <a:off x="279461" y="3680648"/>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f (Wind)</a:t>
            </a:r>
          </a:p>
        </p:txBody>
      </p:sp>
      <p:sp>
        <p:nvSpPr>
          <p:cNvPr id="16" name="Rettangolo 15">
            <a:extLst>
              <a:ext uri="{FF2B5EF4-FFF2-40B4-BE49-F238E27FC236}">
                <a16:creationId xmlns:a16="http://schemas.microsoft.com/office/drawing/2014/main" id="{601B00F5-6E11-73BC-B383-6ADE3F24B708}"/>
              </a:ext>
            </a:extLst>
          </p:cNvPr>
          <p:cNvSpPr/>
          <p:nvPr/>
        </p:nvSpPr>
        <p:spPr>
          <a:xfrm>
            <a:off x="1952001" y="1769961"/>
            <a:ext cx="1889422" cy="20461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Maximum </a:t>
            </a:r>
            <a:r>
              <a:rPr lang="it-IT" sz="1200" b="1" dirty="0" err="1">
                <a:solidFill>
                  <a:schemeClr val="tx1"/>
                </a:solidFill>
                <a:latin typeface="Arial" panose="020B0604020202020204" pitchFamily="34" charset="0"/>
                <a:cs typeface="Arial" panose="020B0604020202020204" pitchFamily="34" charset="0"/>
              </a:rPr>
              <a:t>temp</a:t>
            </a:r>
            <a:r>
              <a:rPr lang="it-IT" sz="1200" b="1" dirty="0">
                <a:solidFill>
                  <a:schemeClr val="tx1"/>
                </a:solidFill>
                <a:latin typeface="Arial" panose="020B0604020202020204" pitchFamily="34" charset="0"/>
                <a:cs typeface="Arial" panose="020B0604020202020204" pitchFamily="34" charset="0"/>
              </a:rPr>
              <a:t>: 24°C</a:t>
            </a:r>
          </a:p>
        </p:txBody>
      </p:sp>
      <p:sp>
        <p:nvSpPr>
          <p:cNvPr id="17" name="Rettangolo 16">
            <a:extLst>
              <a:ext uri="{FF2B5EF4-FFF2-40B4-BE49-F238E27FC236}">
                <a16:creationId xmlns:a16="http://schemas.microsoft.com/office/drawing/2014/main" id="{7F45426F-924A-B16C-C618-0A6656DF9E96}"/>
              </a:ext>
            </a:extLst>
          </p:cNvPr>
          <p:cNvSpPr/>
          <p:nvPr/>
        </p:nvSpPr>
        <p:spPr>
          <a:xfrm>
            <a:off x="3844217" y="3678694"/>
            <a:ext cx="1889422" cy="20461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Maximum </a:t>
            </a:r>
            <a:r>
              <a:rPr lang="it-IT" sz="1200" b="1" dirty="0" err="1">
                <a:solidFill>
                  <a:schemeClr val="tx1"/>
                </a:solidFill>
                <a:latin typeface="Arial" panose="020B0604020202020204" pitchFamily="34" charset="0"/>
                <a:cs typeface="Arial" panose="020B0604020202020204" pitchFamily="34" charset="0"/>
              </a:rPr>
              <a:t>temp</a:t>
            </a:r>
            <a:r>
              <a:rPr lang="it-IT" sz="1200" b="1" dirty="0">
                <a:solidFill>
                  <a:schemeClr val="tx1"/>
                </a:solidFill>
                <a:latin typeface="Arial" panose="020B0604020202020204" pitchFamily="34" charset="0"/>
                <a:cs typeface="Arial" panose="020B0604020202020204" pitchFamily="34" charset="0"/>
              </a:rPr>
              <a:t>: 19.8°C</a:t>
            </a:r>
          </a:p>
        </p:txBody>
      </p:sp>
      <p:sp>
        <p:nvSpPr>
          <p:cNvPr id="19" name="Rettangolo 18">
            <a:extLst>
              <a:ext uri="{FF2B5EF4-FFF2-40B4-BE49-F238E27FC236}">
                <a16:creationId xmlns:a16="http://schemas.microsoft.com/office/drawing/2014/main" id="{60FE3621-3B92-AB9D-775F-B07956AE90E9}"/>
              </a:ext>
            </a:extLst>
          </p:cNvPr>
          <p:cNvSpPr/>
          <p:nvPr/>
        </p:nvSpPr>
        <p:spPr>
          <a:xfrm>
            <a:off x="1942169" y="3677208"/>
            <a:ext cx="1889422" cy="204617"/>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latin typeface="Arial" panose="020B0604020202020204" pitchFamily="34" charset="0"/>
                <a:cs typeface="Arial" panose="020B0604020202020204" pitchFamily="34" charset="0"/>
              </a:rPr>
              <a:t>Maximum </a:t>
            </a:r>
            <a:r>
              <a:rPr lang="it-IT" sz="1200" b="1" dirty="0" err="1">
                <a:solidFill>
                  <a:schemeClr val="tx1"/>
                </a:solidFill>
                <a:latin typeface="Arial" panose="020B0604020202020204" pitchFamily="34" charset="0"/>
                <a:cs typeface="Arial" panose="020B0604020202020204" pitchFamily="34" charset="0"/>
              </a:rPr>
              <a:t>temp</a:t>
            </a:r>
            <a:r>
              <a:rPr lang="it-IT" sz="1200" b="1" dirty="0">
                <a:solidFill>
                  <a:schemeClr val="tx1"/>
                </a:solidFill>
                <a:latin typeface="Arial" panose="020B0604020202020204" pitchFamily="34" charset="0"/>
                <a:cs typeface="Arial" panose="020B0604020202020204" pitchFamily="34" charset="0"/>
              </a:rPr>
              <a:t>: 15.2°C</a:t>
            </a:r>
          </a:p>
        </p:txBody>
      </p:sp>
    </p:spTree>
    <p:extLst>
      <p:ext uri="{BB962C8B-B14F-4D97-AF65-F5344CB8AC3E}">
        <p14:creationId xmlns:p14="http://schemas.microsoft.com/office/powerpoint/2010/main" val="164504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fade">
                                      <p:cBhvr>
                                        <p:cTn id="35"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P spid="16" grpId="0" animBg="1"/>
      <p:bldP spid="17"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2BAF5-ED3A-B4A6-D4BB-C5228C0850DA}"/>
            </a:ext>
          </a:extLst>
        </p:cNvPr>
        <p:cNvGrpSpPr/>
        <p:nvPr/>
      </p:nvGrpSpPr>
      <p:grpSpPr>
        <a:xfrm>
          <a:off x="0" y="0"/>
          <a:ext cx="0" cy="0"/>
          <a:chOff x="0" y="0"/>
          <a:chExt cx="0" cy="0"/>
        </a:xfrm>
      </p:grpSpPr>
      <p:sp>
        <p:nvSpPr>
          <p:cNvPr id="9" name="Titolo 4">
            <a:extLst>
              <a:ext uri="{FF2B5EF4-FFF2-40B4-BE49-F238E27FC236}">
                <a16:creationId xmlns:a16="http://schemas.microsoft.com/office/drawing/2014/main" id="{C84C1ACE-80E4-850D-C28B-9CFB7B85195B}"/>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RESULTS</a:t>
            </a:r>
          </a:p>
        </p:txBody>
      </p:sp>
      <p:sp>
        <p:nvSpPr>
          <p:cNvPr id="27" name="CasellaDiTesto 26">
            <a:extLst>
              <a:ext uri="{FF2B5EF4-FFF2-40B4-BE49-F238E27FC236}">
                <a16:creationId xmlns:a16="http://schemas.microsoft.com/office/drawing/2014/main" id="{7C6243BC-B955-ECAD-550D-33EAB819E0B5}"/>
              </a:ext>
            </a:extLst>
          </p:cNvPr>
          <p:cNvSpPr txBox="1"/>
          <p:nvPr/>
        </p:nvSpPr>
        <p:spPr>
          <a:xfrm>
            <a:off x="3680566" y="5119102"/>
            <a:ext cx="6304833" cy="707886"/>
          </a:xfrm>
          <a:prstGeom prst="rect">
            <a:avLst/>
          </a:prstGeom>
          <a:noFill/>
        </p:spPr>
        <p:txBody>
          <a:bodyPr wrap="square" rtlCol="0">
            <a:spAutoFit/>
          </a:bodyPr>
          <a:lstStyle/>
          <a:p>
            <a:r>
              <a:rPr lang="en-GB" sz="2000" b="1" dirty="0"/>
              <a:t>Average Peak Day </a:t>
            </a:r>
            <a:r>
              <a:rPr lang="en-GB" sz="2000" dirty="0"/>
              <a:t>depends on </a:t>
            </a:r>
            <a:r>
              <a:rPr lang="en-GB" sz="2000" b="1" dirty="0"/>
              <a:t>the maximum temperature </a:t>
            </a:r>
            <a:r>
              <a:rPr lang="en-GB" sz="2000" dirty="0"/>
              <a:t>and the </a:t>
            </a:r>
            <a:r>
              <a:rPr lang="en-GB" sz="2000" b="1" dirty="0"/>
              <a:t>average temperature</a:t>
            </a:r>
            <a:endParaRPr lang="it-IT" sz="2000" b="1" dirty="0"/>
          </a:p>
        </p:txBody>
      </p:sp>
      <p:pic>
        <p:nvPicPr>
          <p:cNvPr id="3" name="Immagine 2">
            <a:extLst>
              <a:ext uri="{FF2B5EF4-FFF2-40B4-BE49-F238E27FC236}">
                <a16:creationId xmlns:a16="http://schemas.microsoft.com/office/drawing/2014/main" id="{45AB0500-599F-7759-99F4-B02393064460}"/>
              </a:ext>
            </a:extLst>
          </p:cNvPr>
          <p:cNvPicPr>
            <a:picLocks noChangeAspect="1"/>
          </p:cNvPicPr>
          <p:nvPr/>
        </p:nvPicPr>
        <p:blipFill>
          <a:blip r:embed="rId3"/>
          <a:stretch>
            <a:fillRect/>
          </a:stretch>
        </p:blipFill>
        <p:spPr>
          <a:xfrm>
            <a:off x="2126061" y="1355950"/>
            <a:ext cx="3523624" cy="3516646"/>
          </a:xfrm>
          <a:prstGeom prst="rect">
            <a:avLst/>
          </a:prstGeom>
        </p:spPr>
      </p:pic>
      <p:pic>
        <p:nvPicPr>
          <p:cNvPr id="4" name="Immagine 3">
            <a:extLst>
              <a:ext uri="{FF2B5EF4-FFF2-40B4-BE49-F238E27FC236}">
                <a16:creationId xmlns:a16="http://schemas.microsoft.com/office/drawing/2014/main" id="{3C433B75-F29F-08B9-18C7-76DB4F9808B9}"/>
              </a:ext>
            </a:extLst>
          </p:cNvPr>
          <p:cNvPicPr>
            <a:picLocks noChangeAspect="1"/>
          </p:cNvPicPr>
          <p:nvPr/>
        </p:nvPicPr>
        <p:blipFill>
          <a:blip r:embed="rId4"/>
          <a:stretch>
            <a:fillRect/>
          </a:stretch>
        </p:blipFill>
        <p:spPr>
          <a:xfrm>
            <a:off x="6366134" y="1355950"/>
            <a:ext cx="3523623" cy="3516646"/>
          </a:xfrm>
          <a:prstGeom prst="rect">
            <a:avLst/>
          </a:prstGeom>
        </p:spPr>
      </p:pic>
      <p:sp>
        <p:nvSpPr>
          <p:cNvPr id="2" name="CasellaDiTesto 1">
            <a:extLst>
              <a:ext uri="{FF2B5EF4-FFF2-40B4-BE49-F238E27FC236}">
                <a16:creationId xmlns:a16="http://schemas.microsoft.com/office/drawing/2014/main" id="{8FD9BA82-F7BC-0E22-5233-3E8B0BE37434}"/>
              </a:ext>
            </a:extLst>
          </p:cNvPr>
          <p:cNvSpPr txBox="1"/>
          <p:nvPr/>
        </p:nvSpPr>
        <p:spPr>
          <a:xfrm>
            <a:off x="4675877" y="3533779"/>
            <a:ext cx="247184" cy="215444"/>
          </a:xfrm>
          <a:prstGeom prst="rect">
            <a:avLst/>
          </a:prstGeom>
          <a:noFill/>
        </p:spPr>
        <p:txBody>
          <a:bodyPr wrap="none" rtlCol="0">
            <a:spAutoFit/>
          </a:bodyPr>
          <a:lstStyle/>
          <a:p>
            <a:r>
              <a:rPr lang="it-IT" sz="800" dirty="0"/>
              <a:t>+</a:t>
            </a:r>
          </a:p>
        </p:txBody>
      </p:sp>
      <p:sp>
        <p:nvSpPr>
          <p:cNvPr id="5" name="CasellaDiTesto 4">
            <a:extLst>
              <a:ext uri="{FF2B5EF4-FFF2-40B4-BE49-F238E27FC236}">
                <a16:creationId xmlns:a16="http://schemas.microsoft.com/office/drawing/2014/main" id="{7CB1566C-C286-4872-E14E-2A170806B0EE}"/>
              </a:ext>
            </a:extLst>
          </p:cNvPr>
          <p:cNvSpPr txBox="1"/>
          <p:nvPr/>
        </p:nvSpPr>
        <p:spPr>
          <a:xfrm>
            <a:off x="9005097" y="3533779"/>
            <a:ext cx="247184" cy="215444"/>
          </a:xfrm>
          <a:prstGeom prst="rect">
            <a:avLst/>
          </a:prstGeom>
          <a:noFill/>
        </p:spPr>
        <p:txBody>
          <a:bodyPr wrap="none" rtlCol="0">
            <a:spAutoFit/>
          </a:bodyPr>
          <a:lstStyle/>
          <a:p>
            <a:r>
              <a:rPr lang="it-IT" sz="800" dirty="0"/>
              <a:t>+</a:t>
            </a:r>
          </a:p>
        </p:txBody>
      </p:sp>
      <p:sp>
        <p:nvSpPr>
          <p:cNvPr id="6" name="CasellaDiTesto 5">
            <a:extLst>
              <a:ext uri="{FF2B5EF4-FFF2-40B4-BE49-F238E27FC236}">
                <a16:creationId xmlns:a16="http://schemas.microsoft.com/office/drawing/2014/main" id="{60328FAF-BAB9-C490-7026-2D9536F93810}"/>
              </a:ext>
            </a:extLst>
          </p:cNvPr>
          <p:cNvSpPr txBox="1"/>
          <p:nvPr/>
        </p:nvSpPr>
        <p:spPr>
          <a:xfrm>
            <a:off x="7903032" y="637073"/>
            <a:ext cx="4764388" cy="492443"/>
          </a:xfrm>
          <a:prstGeom prst="rect">
            <a:avLst/>
          </a:prstGeom>
          <a:noFill/>
        </p:spPr>
        <p:txBody>
          <a:bodyPr wrap="square" rtlCol="0">
            <a:spAutoFit/>
          </a:bodyPr>
          <a:lstStyle/>
          <a:p>
            <a:r>
              <a:rPr lang="it-IT" sz="2600" b="1" dirty="0">
                <a:solidFill>
                  <a:srgbClr val="FF0000"/>
                </a:solidFill>
              </a:rPr>
              <a:t>ANNUAL CLIMATIC DATA</a:t>
            </a:r>
          </a:p>
        </p:txBody>
      </p:sp>
      <p:sp>
        <p:nvSpPr>
          <p:cNvPr id="7" name="Rettangolo 6">
            <a:extLst>
              <a:ext uri="{FF2B5EF4-FFF2-40B4-BE49-F238E27FC236}">
                <a16:creationId xmlns:a16="http://schemas.microsoft.com/office/drawing/2014/main" id="{49BAFC93-8D9B-B0EA-689C-31698ED54DC8}"/>
              </a:ext>
            </a:extLst>
          </p:cNvPr>
          <p:cNvSpPr/>
          <p:nvPr/>
        </p:nvSpPr>
        <p:spPr>
          <a:xfrm>
            <a:off x="2126062" y="1455180"/>
            <a:ext cx="3557946" cy="3147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07000"/>
              </a:lnSpc>
              <a:spcAft>
                <a:spcPts val="800"/>
              </a:spcAft>
            </a:pPr>
            <a:r>
              <a:rPr lang="it-IT" sz="1600" b="1" kern="1200" dirty="0">
                <a:solidFill>
                  <a:srgbClr val="000000"/>
                </a:solidFill>
                <a:effectLst/>
                <a:latin typeface="Aptos Narrow" panose="020B0004020202020204" pitchFamily="34" charset="0"/>
                <a:ea typeface="Aptos" panose="020B0004020202020204" pitchFamily="34" charset="0"/>
                <a:cs typeface="Times New Roman" panose="02020603050405020304" pitchFamily="18" charset="0"/>
              </a:rPr>
              <a:t>APD and maximum temperature</a:t>
            </a:r>
            <a:endParaRPr lang="it-IT" sz="1600" kern="100" dirty="0">
              <a:effectLst/>
              <a:ea typeface="Aptos" panose="020B0004020202020204" pitchFamily="34" charset="0"/>
              <a:cs typeface="Times New Roman" panose="02020603050405020304" pitchFamily="18" charset="0"/>
            </a:endParaRPr>
          </a:p>
        </p:txBody>
      </p:sp>
      <p:sp>
        <p:nvSpPr>
          <p:cNvPr id="8" name="Rettangolo 7">
            <a:extLst>
              <a:ext uri="{FF2B5EF4-FFF2-40B4-BE49-F238E27FC236}">
                <a16:creationId xmlns:a16="http://schemas.microsoft.com/office/drawing/2014/main" id="{43D74C65-4B4B-83BC-51AE-0E468130E1DC}"/>
              </a:ext>
            </a:extLst>
          </p:cNvPr>
          <p:cNvSpPr/>
          <p:nvPr/>
        </p:nvSpPr>
        <p:spPr>
          <a:xfrm>
            <a:off x="6331811" y="1455180"/>
            <a:ext cx="3557946" cy="3147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07000"/>
              </a:lnSpc>
              <a:spcAft>
                <a:spcPts val="800"/>
              </a:spcAft>
            </a:pPr>
            <a:r>
              <a:rPr lang="it-IT" sz="1600" b="1" kern="1200" dirty="0">
                <a:solidFill>
                  <a:srgbClr val="000000"/>
                </a:solidFill>
                <a:effectLst/>
                <a:latin typeface="Aptos Narrow" panose="020B0004020202020204" pitchFamily="34" charset="0"/>
                <a:ea typeface="Aptos" panose="020B0004020202020204" pitchFamily="34" charset="0"/>
                <a:cs typeface="Times New Roman" panose="02020603050405020304" pitchFamily="18" charset="0"/>
              </a:rPr>
              <a:t>APD and average temperature</a:t>
            </a:r>
            <a:endParaRPr lang="it-IT" sz="1600" kern="100" dirty="0">
              <a:effectLst/>
              <a:ea typeface="Aptos" panose="020B0004020202020204" pitchFamily="34" charset="0"/>
              <a:cs typeface="Times New Roman" panose="02020603050405020304" pitchFamily="18" charset="0"/>
            </a:endParaRPr>
          </a:p>
        </p:txBody>
      </p:sp>
      <p:sp>
        <p:nvSpPr>
          <p:cNvPr id="10" name="Rettangolo 9">
            <a:extLst>
              <a:ext uri="{FF2B5EF4-FFF2-40B4-BE49-F238E27FC236}">
                <a16:creationId xmlns:a16="http://schemas.microsoft.com/office/drawing/2014/main" id="{5FEA40BE-3E37-1EB1-5739-1BD19B00D613}"/>
              </a:ext>
            </a:extLst>
          </p:cNvPr>
          <p:cNvSpPr/>
          <p:nvPr/>
        </p:nvSpPr>
        <p:spPr>
          <a:xfrm rot="16200000">
            <a:off x="1048196" y="3186224"/>
            <a:ext cx="2425841" cy="270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tx1"/>
                </a:solidFill>
                <a:latin typeface="Arial" panose="020B0604020202020204" pitchFamily="34" charset="0"/>
                <a:cs typeface="Arial" panose="020B0604020202020204" pitchFamily="34" charset="0"/>
              </a:rPr>
              <a:t>APD [</a:t>
            </a:r>
            <a:r>
              <a:rPr lang="it-IT" sz="1000" b="1" dirty="0" err="1">
                <a:solidFill>
                  <a:schemeClr val="tx1"/>
                </a:solidFill>
                <a:latin typeface="Arial" panose="020B0604020202020204" pitchFamily="34" charset="0"/>
                <a:cs typeface="Arial" panose="020B0604020202020204" pitchFamily="34" charset="0"/>
              </a:rPr>
              <a:t>ordinal</a:t>
            </a:r>
            <a:r>
              <a:rPr lang="it-IT" sz="1000" b="1" dirty="0">
                <a:solidFill>
                  <a:schemeClr val="tx1"/>
                </a:solidFill>
                <a:latin typeface="Arial" panose="020B0604020202020204" pitchFamily="34" charset="0"/>
                <a:cs typeface="Arial" panose="020B0604020202020204" pitchFamily="34" charset="0"/>
              </a:rPr>
              <a:t> day]</a:t>
            </a:r>
          </a:p>
        </p:txBody>
      </p:sp>
      <p:sp>
        <p:nvSpPr>
          <p:cNvPr id="13" name="Rettangolo 12">
            <a:extLst>
              <a:ext uri="{FF2B5EF4-FFF2-40B4-BE49-F238E27FC236}">
                <a16:creationId xmlns:a16="http://schemas.microsoft.com/office/drawing/2014/main" id="{F7E3C3F9-65A9-75E7-ECC9-CC7EC7C5D2CC}"/>
              </a:ext>
            </a:extLst>
          </p:cNvPr>
          <p:cNvSpPr/>
          <p:nvPr/>
        </p:nvSpPr>
        <p:spPr>
          <a:xfrm rot="16200000">
            <a:off x="5288271" y="2979217"/>
            <a:ext cx="2425841" cy="270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tx1"/>
                </a:solidFill>
                <a:latin typeface="Arial" panose="020B0604020202020204" pitchFamily="34" charset="0"/>
                <a:cs typeface="Arial" panose="020B0604020202020204" pitchFamily="34" charset="0"/>
              </a:rPr>
              <a:t>APD [</a:t>
            </a:r>
            <a:r>
              <a:rPr lang="it-IT" sz="1000" b="1" dirty="0" err="1">
                <a:solidFill>
                  <a:schemeClr val="tx1"/>
                </a:solidFill>
                <a:latin typeface="Arial" panose="020B0604020202020204" pitchFamily="34" charset="0"/>
                <a:cs typeface="Arial" panose="020B0604020202020204" pitchFamily="34" charset="0"/>
              </a:rPr>
              <a:t>ordinal</a:t>
            </a:r>
            <a:r>
              <a:rPr lang="it-IT" sz="1000" b="1" dirty="0">
                <a:solidFill>
                  <a:schemeClr val="tx1"/>
                </a:solidFill>
                <a:latin typeface="Arial" panose="020B0604020202020204" pitchFamily="34" charset="0"/>
                <a:cs typeface="Arial" panose="020B0604020202020204" pitchFamily="34" charset="0"/>
              </a:rPr>
              <a:t> day]</a:t>
            </a:r>
          </a:p>
        </p:txBody>
      </p:sp>
      <p:sp>
        <p:nvSpPr>
          <p:cNvPr id="14" name="Rettangolo 13">
            <a:extLst>
              <a:ext uri="{FF2B5EF4-FFF2-40B4-BE49-F238E27FC236}">
                <a16:creationId xmlns:a16="http://schemas.microsoft.com/office/drawing/2014/main" id="{4DB221EB-7218-2FDB-7414-F0570CDBE8AA}"/>
              </a:ext>
            </a:extLst>
          </p:cNvPr>
          <p:cNvSpPr/>
          <p:nvPr/>
        </p:nvSpPr>
        <p:spPr>
          <a:xfrm>
            <a:off x="2710211" y="4607270"/>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tx1"/>
                </a:solidFill>
                <a:latin typeface="Arial" panose="020B0604020202020204" pitchFamily="34" charset="0"/>
                <a:cs typeface="Arial" panose="020B0604020202020204" pitchFamily="34" charset="0"/>
              </a:rPr>
              <a:t>Temperature [°C]</a:t>
            </a:r>
            <a:endParaRPr lang="en-GB" sz="1000" b="1" dirty="0">
              <a:solidFill>
                <a:schemeClr val="tx1"/>
              </a:solidFill>
              <a:latin typeface="Arial" panose="020B0604020202020204" pitchFamily="34" charset="0"/>
              <a:cs typeface="Arial" panose="020B0604020202020204" pitchFamily="34" charset="0"/>
            </a:endParaRPr>
          </a:p>
        </p:txBody>
      </p:sp>
      <p:sp>
        <p:nvSpPr>
          <p:cNvPr id="15" name="Rettangolo 14">
            <a:extLst>
              <a:ext uri="{FF2B5EF4-FFF2-40B4-BE49-F238E27FC236}">
                <a16:creationId xmlns:a16="http://schemas.microsoft.com/office/drawing/2014/main" id="{7C21A50A-9618-F27A-6E0B-9B5E017E1CC4}"/>
              </a:ext>
            </a:extLst>
          </p:cNvPr>
          <p:cNvSpPr/>
          <p:nvPr/>
        </p:nvSpPr>
        <p:spPr>
          <a:xfrm>
            <a:off x="6915024" y="4591196"/>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tx1"/>
                </a:solidFill>
                <a:latin typeface="Arial" panose="020B0604020202020204" pitchFamily="34" charset="0"/>
                <a:cs typeface="Arial" panose="020B0604020202020204" pitchFamily="34" charset="0"/>
              </a:rPr>
              <a:t>Temperature [°C]</a:t>
            </a:r>
            <a:endParaRPr lang="en-GB" sz="1000" b="1" dirty="0">
              <a:solidFill>
                <a:schemeClr val="tx1"/>
              </a:solidFill>
              <a:latin typeface="Arial" panose="020B0604020202020204" pitchFamily="34" charset="0"/>
              <a:cs typeface="Arial" panose="020B0604020202020204" pitchFamily="34" charset="0"/>
            </a:endParaRPr>
          </a:p>
        </p:txBody>
      </p:sp>
      <p:pic>
        <p:nvPicPr>
          <p:cNvPr id="16" name="Picture 6" descr="Parco naturale delle Alpi Marittime - MontagneInRete - TSM">
            <a:extLst>
              <a:ext uri="{FF2B5EF4-FFF2-40B4-BE49-F238E27FC236}">
                <a16:creationId xmlns:a16="http://schemas.microsoft.com/office/drawing/2014/main" id="{282A598A-DC0F-63A8-8512-98DC42B90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17" name="Immagine 16" descr="Immagine che contiene uccello, uccello acquatico, gabbiano, becco&#10;&#10;Il contenuto generato dall'IA potrebbe non essere corretto.">
            <a:extLst>
              <a:ext uri="{FF2B5EF4-FFF2-40B4-BE49-F238E27FC236}">
                <a16:creationId xmlns:a16="http://schemas.microsoft.com/office/drawing/2014/main" id="{51BAE4BD-A02C-874F-7D33-399D6EE5B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8" name="Immagine 17" descr="Immagine che contiene Elementi grafici, grafica, Carattere, Policromia&#10;&#10;Il contenuto generato dall'IA potrebbe non essere corretto.">
            <a:extLst>
              <a:ext uri="{FF2B5EF4-FFF2-40B4-BE49-F238E27FC236}">
                <a16:creationId xmlns:a16="http://schemas.microsoft.com/office/drawing/2014/main" id="{7F5E4E73-468A-47AB-FF8D-685C09D25F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19" name="Picture 4" descr="logo-unipr-square - Cipack">
            <a:extLst>
              <a:ext uri="{FF2B5EF4-FFF2-40B4-BE49-F238E27FC236}">
                <a16:creationId xmlns:a16="http://schemas.microsoft.com/office/drawing/2014/main" id="{DA8C6C06-0654-FD0C-FF68-AAF8B2E71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26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P spid="5" grpId="0"/>
      <p:bldP spid="7" grpId="0" animBg="1"/>
      <p:bldP spid="8" grpId="0" animBg="1"/>
      <p:bldP spid="10"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96128-557D-89BD-0B7F-A3E8A27BC9A3}"/>
            </a:ext>
          </a:extLst>
        </p:cNvPr>
        <p:cNvGrpSpPr/>
        <p:nvPr/>
      </p:nvGrpSpPr>
      <p:grpSpPr>
        <a:xfrm>
          <a:off x="0" y="0"/>
          <a:ext cx="0" cy="0"/>
          <a:chOff x="0" y="0"/>
          <a:chExt cx="0" cy="0"/>
        </a:xfrm>
      </p:grpSpPr>
      <p:sp>
        <p:nvSpPr>
          <p:cNvPr id="9" name="Titolo 4">
            <a:extLst>
              <a:ext uri="{FF2B5EF4-FFF2-40B4-BE49-F238E27FC236}">
                <a16:creationId xmlns:a16="http://schemas.microsoft.com/office/drawing/2014/main" id="{784741ED-C760-E587-F799-02243ED03730}"/>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RESULTS</a:t>
            </a:r>
          </a:p>
        </p:txBody>
      </p:sp>
      <p:pic>
        <p:nvPicPr>
          <p:cNvPr id="25" name="Immagine 24">
            <a:extLst>
              <a:ext uri="{FF2B5EF4-FFF2-40B4-BE49-F238E27FC236}">
                <a16:creationId xmlns:a16="http://schemas.microsoft.com/office/drawing/2014/main" id="{B40CE691-A768-9580-6E2D-9245D59DBC69}"/>
              </a:ext>
            </a:extLst>
          </p:cNvPr>
          <p:cNvPicPr>
            <a:picLocks noChangeAspect="1"/>
          </p:cNvPicPr>
          <p:nvPr/>
        </p:nvPicPr>
        <p:blipFill>
          <a:blip r:embed="rId3"/>
          <a:stretch>
            <a:fillRect/>
          </a:stretch>
        </p:blipFill>
        <p:spPr>
          <a:xfrm>
            <a:off x="6348973" y="1365560"/>
            <a:ext cx="3523624" cy="3516646"/>
          </a:xfrm>
          <a:prstGeom prst="rect">
            <a:avLst/>
          </a:prstGeom>
        </p:spPr>
      </p:pic>
      <p:pic>
        <p:nvPicPr>
          <p:cNvPr id="26" name="Immagine 25">
            <a:extLst>
              <a:ext uri="{FF2B5EF4-FFF2-40B4-BE49-F238E27FC236}">
                <a16:creationId xmlns:a16="http://schemas.microsoft.com/office/drawing/2014/main" id="{FC47A956-FB3D-D1EC-1B47-CA4A5A6DA997}"/>
              </a:ext>
            </a:extLst>
          </p:cNvPr>
          <p:cNvPicPr>
            <a:picLocks noChangeAspect="1"/>
          </p:cNvPicPr>
          <p:nvPr/>
        </p:nvPicPr>
        <p:blipFill>
          <a:blip r:embed="rId4"/>
          <a:stretch>
            <a:fillRect/>
          </a:stretch>
        </p:blipFill>
        <p:spPr>
          <a:xfrm>
            <a:off x="2126061" y="1365560"/>
            <a:ext cx="3523624" cy="3516646"/>
          </a:xfrm>
          <a:prstGeom prst="rect">
            <a:avLst/>
          </a:prstGeom>
        </p:spPr>
      </p:pic>
      <p:sp>
        <p:nvSpPr>
          <p:cNvPr id="3" name="CasellaDiTesto 2">
            <a:extLst>
              <a:ext uri="{FF2B5EF4-FFF2-40B4-BE49-F238E27FC236}">
                <a16:creationId xmlns:a16="http://schemas.microsoft.com/office/drawing/2014/main" id="{757930DC-98E0-D3DC-66E4-39797225EC06}"/>
              </a:ext>
            </a:extLst>
          </p:cNvPr>
          <p:cNvSpPr txBox="1"/>
          <p:nvPr/>
        </p:nvSpPr>
        <p:spPr>
          <a:xfrm>
            <a:off x="3662040" y="5061055"/>
            <a:ext cx="6304833" cy="1015663"/>
          </a:xfrm>
          <a:prstGeom prst="rect">
            <a:avLst/>
          </a:prstGeom>
          <a:noFill/>
        </p:spPr>
        <p:txBody>
          <a:bodyPr wrap="square" rtlCol="0">
            <a:spAutoFit/>
          </a:bodyPr>
          <a:lstStyle/>
          <a:p>
            <a:r>
              <a:rPr lang="it-IT" sz="2000" b="1" dirty="0" err="1"/>
              <a:t>Weighted</a:t>
            </a:r>
            <a:r>
              <a:rPr lang="it-IT" sz="2000" b="1" dirty="0"/>
              <a:t> Average Peak Day </a:t>
            </a:r>
            <a:r>
              <a:rPr lang="it-IT" sz="2000" dirty="0"/>
              <a:t>depends on </a:t>
            </a:r>
            <a:r>
              <a:rPr lang="it-IT" sz="2000" b="1" dirty="0"/>
              <a:t>maximum temperature </a:t>
            </a:r>
            <a:r>
              <a:rPr lang="it-IT" sz="2000" dirty="0"/>
              <a:t>and on </a:t>
            </a:r>
            <a:r>
              <a:rPr lang="it-IT" sz="2000" b="1" dirty="0"/>
              <a:t>average temperature</a:t>
            </a:r>
          </a:p>
        </p:txBody>
      </p:sp>
      <p:sp>
        <p:nvSpPr>
          <p:cNvPr id="4" name="CasellaDiTesto 3">
            <a:extLst>
              <a:ext uri="{FF2B5EF4-FFF2-40B4-BE49-F238E27FC236}">
                <a16:creationId xmlns:a16="http://schemas.microsoft.com/office/drawing/2014/main" id="{D10A3DD5-8101-FC8E-26B1-C5819DAD9AC4}"/>
              </a:ext>
            </a:extLst>
          </p:cNvPr>
          <p:cNvSpPr txBox="1"/>
          <p:nvPr/>
        </p:nvSpPr>
        <p:spPr>
          <a:xfrm>
            <a:off x="4670967" y="3581212"/>
            <a:ext cx="247184" cy="215444"/>
          </a:xfrm>
          <a:prstGeom prst="rect">
            <a:avLst/>
          </a:prstGeom>
          <a:noFill/>
        </p:spPr>
        <p:txBody>
          <a:bodyPr wrap="none" rtlCol="0">
            <a:spAutoFit/>
          </a:bodyPr>
          <a:lstStyle/>
          <a:p>
            <a:r>
              <a:rPr lang="it-IT" sz="800" dirty="0"/>
              <a:t>+</a:t>
            </a:r>
          </a:p>
        </p:txBody>
      </p:sp>
      <p:sp>
        <p:nvSpPr>
          <p:cNvPr id="5" name="CasellaDiTesto 4">
            <a:extLst>
              <a:ext uri="{FF2B5EF4-FFF2-40B4-BE49-F238E27FC236}">
                <a16:creationId xmlns:a16="http://schemas.microsoft.com/office/drawing/2014/main" id="{4871F8DE-F5A4-C200-6CB4-A32A42BDA9C0}"/>
              </a:ext>
            </a:extLst>
          </p:cNvPr>
          <p:cNvSpPr txBox="1"/>
          <p:nvPr/>
        </p:nvSpPr>
        <p:spPr>
          <a:xfrm>
            <a:off x="9028750" y="3575210"/>
            <a:ext cx="247184" cy="215444"/>
          </a:xfrm>
          <a:prstGeom prst="rect">
            <a:avLst/>
          </a:prstGeom>
          <a:noFill/>
        </p:spPr>
        <p:txBody>
          <a:bodyPr wrap="none" rtlCol="0">
            <a:spAutoFit/>
          </a:bodyPr>
          <a:lstStyle/>
          <a:p>
            <a:r>
              <a:rPr lang="it-IT" sz="800" dirty="0"/>
              <a:t>+</a:t>
            </a:r>
          </a:p>
        </p:txBody>
      </p:sp>
      <p:sp>
        <p:nvSpPr>
          <p:cNvPr id="6" name="CasellaDiTesto 5">
            <a:extLst>
              <a:ext uri="{FF2B5EF4-FFF2-40B4-BE49-F238E27FC236}">
                <a16:creationId xmlns:a16="http://schemas.microsoft.com/office/drawing/2014/main" id="{2E32F364-FB66-5AA0-37EA-2E0662E45F2B}"/>
              </a:ext>
            </a:extLst>
          </p:cNvPr>
          <p:cNvSpPr txBox="1"/>
          <p:nvPr/>
        </p:nvSpPr>
        <p:spPr>
          <a:xfrm>
            <a:off x="7903032" y="637073"/>
            <a:ext cx="4764388" cy="492443"/>
          </a:xfrm>
          <a:prstGeom prst="rect">
            <a:avLst/>
          </a:prstGeom>
          <a:noFill/>
        </p:spPr>
        <p:txBody>
          <a:bodyPr wrap="square" rtlCol="0">
            <a:spAutoFit/>
          </a:bodyPr>
          <a:lstStyle/>
          <a:p>
            <a:r>
              <a:rPr lang="it-IT" sz="2600" b="1" dirty="0">
                <a:solidFill>
                  <a:srgbClr val="FF0000"/>
                </a:solidFill>
              </a:rPr>
              <a:t>ANNUAL CLIMATIC DATA</a:t>
            </a:r>
          </a:p>
        </p:txBody>
      </p:sp>
      <p:sp>
        <p:nvSpPr>
          <p:cNvPr id="7" name="Rettangolo 6">
            <a:extLst>
              <a:ext uri="{FF2B5EF4-FFF2-40B4-BE49-F238E27FC236}">
                <a16:creationId xmlns:a16="http://schemas.microsoft.com/office/drawing/2014/main" id="{38D1535E-B612-D23F-E56A-C9D4AB143DD9}"/>
              </a:ext>
            </a:extLst>
          </p:cNvPr>
          <p:cNvSpPr/>
          <p:nvPr/>
        </p:nvSpPr>
        <p:spPr>
          <a:xfrm>
            <a:off x="2126062" y="1455180"/>
            <a:ext cx="3557946" cy="3147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07000"/>
              </a:lnSpc>
              <a:spcAft>
                <a:spcPts val="800"/>
              </a:spcAft>
            </a:pPr>
            <a:r>
              <a:rPr lang="it-IT" sz="1400" b="1" kern="1200" dirty="0" err="1">
                <a:solidFill>
                  <a:srgbClr val="000000"/>
                </a:solidFill>
                <a:effectLst/>
                <a:latin typeface="Aptos Narrow" panose="020B0004020202020204" pitchFamily="34" charset="0"/>
                <a:ea typeface="Aptos" panose="020B0004020202020204" pitchFamily="34" charset="0"/>
                <a:cs typeface="Times New Roman" panose="02020603050405020304" pitchFamily="18" charset="0"/>
              </a:rPr>
              <a:t>Weighted</a:t>
            </a:r>
            <a:r>
              <a:rPr lang="it-IT" sz="1400" b="1" kern="1200" dirty="0">
                <a:solidFill>
                  <a:srgbClr val="000000"/>
                </a:solidFill>
                <a:effectLst/>
                <a:latin typeface="Aptos Narrow" panose="020B0004020202020204" pitchFamily="34" charset="0"/>
                <a:ea typeface="Aptos" panose="020B0004020202020204" pitchFamily="34" charset="0"/>
                <a:cs typeface="Times New Roman" panose="02020603050405020304" pitchFamily="18" charset="0"/>
              </a:rPr>
              <a:t> APD and maximum temperature</a:t>
            </a:r>
            <a:endParaRPr lang="it-IT" sz="1400" kern="100" dirty="0">
              <a:effectLst/>
              <a:ea typeface="Aptos" panose="020B0004020202020204" pitchFamily="34" charset="0"/>
              <a:cs typeface="Times New Roman" panose="02020603050405020304" pitchFamily="18" charset="0"/>
            </a:endParaRPr>
          </a:p>
        </p:txBody>
      </p:sp>
      <p:sp>
        <p:nvSpPr>
          <p:cNvPr id="8" name="Rettangolo 7">
            <a:extLst>
              <a:ext uri="{FF2B5EF4-FFF2-40B4-BE49-F238E27FC236}">
                <a16:creationId xmlns:a16="http://schemas.microsoft.com/office/drawing/2014/main" id="{FDDCA86D-9F45-4B3A-E1AF-9FB24EF3A68B}"/>
              </a:ext>
            </a:extLst>
          </p:cNvPr>
          <p:cNvSpPr/>
          <p:nvPr/>
        </p:nvSpPr>
        <p:spPr>
          <a:xfrm>
            <a:off x="6201533" y="1415812"/>
            <a:ext cx="3557946" cy="3147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07000"/>
              </a:lnSpc>
              <a:spcAft>
                <a:spcPts val="800"/>
              </a:spcAft>
            </a:pPr>
            <a:r>
              <a:rPr lang="it-IT" sz="1400" b="1" kern="1200" dirty="0" err="1">
                <a:solidFill>
                  <a:srgbClr val="000000"/>
                </a:solidFill>
                <a:effectLst/>
                <a:latin typeface="Aptos Narrow" panose="020B0004020202020204" pitchFamily="34" charset="0"/>
                <a:ea typeface="Aptos" panose="020B0004020202020204" pitchFamily="34" charset="0"/>
                <a:cs typeface="Times New Roman" panose="02020603050405020304" pitchFamily="18" charset="0"/>
              </a:rPr>
              <a:t>Weighted</a:t>
            </a:r>
            <a:r>
              <a:rPr lang="it-IT" sz="1400" b="1" kern="1200" dirty="0">
                <a:solidFill>
                  <a:srgbClr val="000000"/>
                </a:solidFill>
                <a:effectLst/>
                <a:latin typeface="Aptos Narrow" panose="020B0004020202020204" pitchFamily="34" charset="0"/>
                <a:ea typeface="Aptos" panose="020B0004020202020204" pitchFamily="34" charset="0"/>
                <a:cs typeface="Times New Roman" panose="02020603050405020304" pitchFamily="18" charset="0"/>
              </a:rPr>
              <a:t> APD and maximum temperature</a:t>
            </a:r>
            <a:endParaRPr lang="it-IT" sz="1400" kern="100" dirty="0">
              <a:effectLst/>
              <a:ea typeface="Aptos" panose="020B0004020202020204" pitchFamily="34" charset="0"/>
              <a:cs typeface="Times New Roman" panose="02020603050405020304" pitchFamily="18" charset="0"/>
            </a:endParaRPr>
          </a:p>
        </p:txBody>
      </p:sp>
      <p:sp>
        <p:nvSpPr>
          <p:cNvPr id="10" name="Rettangolo 9">
            <a:extLst>
              <a:ext uri="{FF2B5EF4-FFF2-40B4-BE49-F238E27FC236}">
                <a16:creationId xmlns:a16="http://schemas.microsoft.com/office/drawing/2014/main" id="{72AE9AA4-5107-5C0B-AE3D-8337BD19BC59}"/>
              </a:ext>
            </a:extLst>
          </p:cNvPr>
          <p:cNvSpPr/>
          <p:nvPr/>
        </p:nvSpPr>
        <p:spPr>
          <a:xfrm>
            <a:off x="2710211" y="4607270"/>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tx1"/>
                </a:solidFill>
                <a:latin typeface="Arial" panose="020B0604020202020204" pitchFamily="34" charset="0"/>
                <a:cs typeface="Arial" panose="020B0604020202020204" pitchFamily="34" charset="0"/>
              </a:rPr>
              <a:t>Temperature [°C]</a:t>
            </a:r>
            <a:endParaRPr lang="en-GB" sz="1000" b="1" dirty="0">
              <a:solidFill>
                <a:schemeClr val="tx1"/>
              </a:solidFill>
              <a:latin typeface="Arial" panose="020B0604020202020204" pitchFamily="34" charset="0"/>
              <a:cs typeface="Arial" panose="020B0604020202020204" pitchFamily="34" charset="0"/>
            </a:endParaRPr>
          </a:p>
        </p:txBody>
      </p:sp>
      <p:sp>
        <p:nvSpPr>
          <p:cNvPr id="11" name="Rettangolo 10">
            <a:extLst>
              <a:ext uri="{FF2B5EF4-FFF2-40B4-BE49-F238E27FC236}">
                <a16:creationId xmlns:a16="http://schemas.microsoft.com/office/drawing/2014/main" id="{6D153F5C-374B-7F17-80DE-CD1917F0FB0D}"/>
              </a:ext>
            </a:extLst>
          </p:cNvPr>
          <p:cNvSpPr/>
          <p:nvPr/>
        </p:nvSpPr>
        <p:spPr>
          <a:xfrm>
            <a:off x="6915024" y="4591196"/>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tx1"/>
                </a:solidFill>
                <a:latin typeface="Arial" panose="020B0604020202020204" pitchFamily="34" charset="0"/>
                <a:cs typeface="Arial" panose="020B0604020202020204" pitchFamily="34" charset="0"/>
              </a:rPr>
              <a:t>Temperature [°C]</a:t>
            </a:r>
            <a:endParaRPr lang="en-GB" sz="1000" b="1" dirty="0">
              <a:solidFill>
                <a:schemeClr val="tx1"/>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A5D3637E-D2F1-563C-6FD3-AC2E7E23E8E4}"/>
              </a:ext>
            </a:extLst>
          </p:cNvPr>
          <p:cNvSpPr/>
          <p:nvPr/>
        </p:nvSpPr>
        <p:spPr>
          <a:xfrm rot="16200000">
            <a:off x="1048196" y="3186224"/>
            <a:ext cx="2425841" cy="270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err="1">
                <a:solidFill>
                  <a:schemeClr val="tx1"/>
                </a:solidFill>
                <a:latin typeface="Arial" panose="020B0604020202020204" pitchFamily="34" charset="0"/>
                <a:cs typeface="Arial" panose="020B0604020202020204" pitchFamily="34" charset="0"/>
              </a:rPr>
              <a:t>Weighted</a:t>
            </a:r>
            <a:r>
              <a:rPr lang="it-IT" sz="1000" b="1" dirty="0">
                <a:solidFill>
                  <a:schemeClr val="tx1"/>
                </a:solidFill>
                <a:latin typeface="Arial" panose="020B0604020202020204" pitchFamily="34" charset="0"/>
                <a:cs typeface="Arial" panose="020B0604020202020204" pitchFamily="34" charset="0"/>
              </a:rPr>
              <a:t> APD [</a:t>
            </a:r>
            <a:r>
              <a:rPr lang="it-IT" sz="1000" b="1" dirty="0" err="1">
                <a:solidFill>
                  <a:schemeClr val="tx1"/>
                </a:solidFill>
                <a:latin typeface="Arial" panose="020B0604020202020204" pitchFamily="34" charset="0"/>
                <a:cs typeface="Arial" panose="020B0604020202020204" pitchFamily="34" charset="0"/>
              </a:rPr>
              <a:t>ordinal</a:t>
            </a:r>
            <a:r>
              <a:rPr lang="it-IT" sz="1000" b="1" dirty="0">
                <a:solidFill>
                  <a:schemeClr val="tx1"/>
                </a:solidFill>
                <a:latin typeface="Arial" panose="020B0604020202020204" pitchFamily="34" charset="0"/>
                <a:cs typeface="Arial" panose="020B0604020202020204" pitchFamily="34" charset="0"/>
              </a:rPr>
              <a:t> day]</a:t>
            </a:r>
          </a:p>
        </p:txBody>
      </p:sp>
      <p:sp>
        <p:nvSpPr>
          <p:cNvPr id="13" name="Rettangolo 12">
            <a:extLst>
              <a:ext uri="{FF2B5EF4-FFF2-40B4-BE49-F238E27FC236}">
                <a16:creationId xmlns:a16="http://schemas.microsoft.com/office/drawing/2014/main" id="{4CABD35F-D3A2-87EA-621A-FECBEF8F0EF7}"/>
              </a:ext>
            </a:extLst>
          </p:cNvPr>
          <p:cNvSpPr/>
          <p:nvPr/>
        </p:nvSpPr>
        <p:spPr>
          <a:xfrm rot="16200000">
            <a:off x="5288271" y="2979217"/>
            <a:ext cx="2425841" cy="270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tx1"/>
                </a:solidFill>
                <a:latin typeface="Arial" panose="020B0604020202020204" pitchFamily="34" charset="0"/>
                <a:cs typeface="Arial" panose="020B0604020202020204" pitchFamily="34" charset="0"/>
              </a:rPr>
              <a:t> </a:t>
            </a:r>
            <a:r>
              <a:rPr lang="it-IT" sz="1000" b="1" dirty="0" err="1">
                <a:solidFill>
                  <a:schemeClr val="tx1"/>
                </a:solidFill>
                <a:latin typeface="Arial" panose="020B0604020202020204" pitchFamily="34" charset="0"/>
                <a:cs typeface="Arial" panose="020B0604020202020204" pitchFamily="34" charset="0"/>
              </a:rPr>
              <a:t>Weighted</a:t>
            </a:r>
            <a:r>
              <a:rPr lang="it-IT" sz="1000" b="1" dirty="0">
                <a:solidFill>
                  <a:schemeClr val="tx1"/>
                </a:solidFill>
                <a:latin typeface="Arial" panose="020B0604020202020204" pitchFamily="34" charset="0"/>
                <a:cs typeface="Arial" panose="020B0604020202020204" pitchFamily="34" charset="0"/>
              </a:rPr>
              <a:t> APD [</a:t>
            </a:r>
            <a:r>
              <a:rPr lang="it-IT" sz="1000" b="1" dirty="0" err="1">
                <a:solidFill>
                  <a:schemeClr val="tx1"/>
                </a:solidFill>
                <a:latin typeface="Arial" panose="020B0604020202020204" pitchFamily="34" charset="0"/>
                <a:cs typeface="Arial" panose="020B0604020202020204" pitchFamily="34" charset="0"/>
              </a:rPr>
              <a:t>ordinal</a:t>
            </a:r>
            <a:r>
              <a:rPr lang="it-IT" sz="1000" b="1" dirty="0">
                <a:solidFill>
                  <a:schemeClr val="tx1"/>
                </a:solidFill>
                <a:latin typeface="Arial" panose="020B0604020202020204" pitchFamily="34" charset="0"/>
                <a:cs typeface="Arial" panose="020B0604020202020204" pitchFamily="34" charset="0"/>
              </a:rPr>
              <a:t> day]</a:t>
            </a:r>
          </a:p>
        </p:txBody>
      </p:sp>
      <p:pic>
        <p:nvPicPr>
          <p:cNvPr id="14" name="Picture 6" descr="Parco naturale delle Alpi Marittime - MontagneInRete - TSM">
            <a:extLst>
              <a:ext uri="{FF2B5EF4-FFF2-40B4-BE49-F238E27FC236}">
                <a16:creationId xmlns:a16="http://schemas.microsoft.com/office/drawing/2014/main" id="{CE278F3B-D0F9-C18A-23AD-6BB05AC313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descr="Immagine che contiene uccello, uccello acquatico, gabbiano, becco&#10;&#10;Il contenuto generato dall'IA potrebbe non essere corretto.">
            <a:extLst>
              <a:ext uri="{FF2B5EF4-FFF2-40B4-BE49-F238E27FC236}">
                <a16:creationId xmlns:a16="http://schemas.microsoft.com/office/drawing/2014/main" id="{665A3676-6F81-8839-E6E9-147A6552CF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6" name="Immagine 15" descr="Immagine che contiene Elementi grafici, grafica, Carattere, Policromia&#10;&#10;Il contenuto generato dall'IA potrebbe non essere corretto.">
            <a:extLst>
              <a:ext uri="{FF2B5EF4-FFF2-40B4-BE49-F238E27FC236}">
                <a16:creationId xmlns:a16="http://schemas.microsoft.com/office/drawing/2014/main" id="{BBB084B2-DC34-6ACA-32AE-0E037204A8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17" name="Picture 4" descr="logo-unipr-square - Cipack">
            <a:extLst>
              <a:ext uri="{FF2B5EF4-FFF2-40B4-BE49-F238E27FC236}">
                <a16:creationId xmlns:a16="http://schemas.microsoft.com/office/drawing/2014/main" id="{1360FE0A-8407-B832-CFA2-69EE347800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30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animBg="1"/>
      <p:bldP spid="8"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8DDC2-617D-5A98-111F-4CEE8BB30D3E}"/>
            </a:ext>
          </a:extLst>
        </p:cNvPr>
        <p:cNvGrpSpPr/>
        <p:nvPr/>
      </p:nvGrpSpPr>
      <p:grpSpPr>
        <a:xfrm>
          <a:off x="0" y="0"/>
          <a:ext cx="0" cy="0"/>
          <a:chOff x="0" y="0"/>
          <a:chExt cx="0" cy="0"/>
        </a:xfrm>
      </p:grpSpPr>
      <p:sp>
        <p:nvSpPr>
          <p:cNvPr id="9" name="Titolo 4">
            <a:extLst>
              <a:ext uri="{FF2B5EF4-FFF2-40B4-BE49-F238E27FC236}">
                <a16:creationId xmlns:a16="http://schemas.microsoft.com/office/drawing/2014/main" id="{EF29D77A-1CFD-7F82-4962-3492D8EE3B9B}"/>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RESULTS</a:t>
            </a:r>
          </a:p>
        </p:txBody>
      </p:sp>
      <p:pic>
        <p:nvPicPr>
          <p:cNvPr id="2" name="Immagine 1">
            <a:extLst>
              <a:ext uri="{FF2B5EF4-FFF2-40B4-BE49-F238E27FC236}">
                <a16:creationId xmlns:a16="http://schemas.microsoft.com/office/drawing/2014/main" id="{BE55C778-0E94-7F2F-866D-A87B0970B42F}"/>
              </a:ext>
            </a:extLst>
          </p:cNvPr>
          <p:cNvPicPr>
            <a:picLocks noChangeAspect="1"/>
          </p:cNvPicPr>
          <p:nvPr/>
        </p:nvPicPr>
        <p:blipFill>
          <a:blip r:embed="rId3"/>
          <a:stretch>
            <a:fillRect/>
          </a:stretch>
        </p:blipFill>
        <p:spPr>
          <a:xfrm>
            <a:off x="2126060" y="1365560"/>
            <a:ext cx="3523623" cy="3516646"/>
          </a:xfrm>
          <a:prstGeom prst="rect">
            <a:avLst/>
          </a:prstGeom>
        </p:spPr>
      </p:pic>
      <p:pic>
        <p:nvPicPr>
          <p:cNvPr id="4" name="Immagine 3">
            <a:extLst>
              <a:ext uri="{FF2B5EF4-FFF2-40B4-BE49-F238E27FC236}">
                <a16:creationId xmlns:a16="http://schemas.microsoft.com/office/drawing/2014/main" id="{D3A8C396-9F52-76D5-A25C-A9953353C443}"/>
              </a:ext>
            </a:extLst>
          </p:cNvPr>
          <p:cNvPicPr>
            <a:picLocks noChangeAspect="1"/>
          </p:cNvPicPr>
          <p:nvPr/>
        </p:nvPicPr>
        <p:blipFill>
          <a:blip r:embed="rId4"/>
          <a:stretch>
            <a:fillRect/>
          </a:stretch>
        </p:blipFill>
        <p:spPr>
          <a:xfrm>
            <a:off x="6348971" y="1365560"/>
            <a:ext cx="3513994" cy="3507036"/>
          </a:xfrm>
          <a:prstGeom prst="rect">
            <a:avLst/>
          </a:prstGeom>
        </p:spPr>
      </p:pic>
      <p:sp>
        <p:nvSpPr>
          <p:cNvPr id="5" name="CasellaDiTesto 4">
            <a:extLst>
              <a:ext uri="{FF2B5EF4-FFF2-40B4-BE49-F238E27FC236}">
                <a16:creationId xmlns:a16="http://schemas.microsoft.com/office/drawing/2014/main" id="{42CF5370-BEE8-BF7E-9B1A-1425BB431A64}"/>
              </a:ext>
            </a:extLst>
          </p:cNvPr>
          <p:cNvSpPr txBox="1"/>
          <p:nvPr/>
        </p:nvSpPr>
        <p:spPr>
          <a:xfrm>
            <a:off x="3660901" y="5120011"/>
            <a:ext cx="6304833" cy="707886"/>
          </a:xfrm>
          <a:prstGeom prst="rect">
            <a:avLst/>
          </a:prstGeom>
          <a:noFill/>
        </p:spPr>
        <p:txBody>
          <a:bodyPr wrap="square" rtlCol="0">
            <a:spAutoFit/>
          </a:bodyPr>
          <a:lstStyle/>
          <a:p>
            <a:r>
              <a:rPr lang="it-IT" sz="2000" b="1" dirty="0"/>
              <a:t>First Peak Day </a:t>
            </a:r>
            <a:r>
              <a:rPr lang="it-IT" sz="2000" dirty="0"/>
              <a:t>depends on </a:t>
            </a:r>
            <a:r>
              <a:rPr lang="it-IT" sz="2000" b="1" dirty="0"/>
              <a:t>maximum temperature </a:t>
            </a:r>
            <a:r>
              <a:rPr lang="it-IT" sz="2000" dirty="0"/>
              <a:t>and on </a:t>
            </a:r>
            <a:r>
              <a:rPr lang="it-IT" sz="2000" b="1" dirty="0"/>
              <a:t>average temperature</a:t>
            </a:r>
          </a:p>
        </p:txBody>
      </p:sp>
      <p:sp>
        <p:nvSpPr>
          <p:cNvPr id="6" name="CasellaDiTesto 5">
            <a:extLst>
              <a:ext uri="{FF2B5EF4-FFF2-40B4-BE49-F238E27FC236}">
                <a16:creationId xmlns:a16="http://schemas.microsoft.com/office/drawing/2014/main" id="{9B769E33-4FFC-D8AF-0FE0-3792099238FF}"/>
              </a:ext>
            </a:extLst>
          </p:cNvPr>
          <p:cNvSpPr txBox="1"/>
          <p:nvPr/>
        </p:nvSpPr>
        <p:spPr>
          <a:xfrm>
            <a:off x="3343222" y="2049549"/>
            <a:ext cx="247184" cy="215444"/>
          </a:xfrm>
          <a:prstGeom prst="rect">
            <a:avLst/>
          </a:prstGeom>
          <a:noFill/>
        </p:spPr>
        <p:txBody>
          <a:bodyPr wrap="none" rtlCol="0">
            <a:spAutoFit/>
          </a:bodyPr>
          <a:lstStyle/>
          <a:p>
            <a:r>
              <a:rPr lang="it-IT" sz="800" dirty="0"/>
              <a:t>+</a:t>
            </a:r>
          </a:p>
        </p:txBody>
      </p:sp>
      <p:sp>
        <p:nvSpPr>
          <p:cNvPr id="7" name="CasellaDiTesto 6">
            <a:extLst>
              <a:ext uri="{FF2B5EF4-FFF2-40B4-BE49-F238E27FC236}">
                <a16:creationId xmlns:a16="http://schemas.microsoft.com/office/drawing/2014/main" id="{05BCBE20-D6CC-B5FF-E4CE-0E9610DAE69E}"/>
              </a:ext>
            </a:extLst>
          </p:cNvPr>
          <p:cNvSpPr txBox="1"/>
          <p:nvPr/>
        </p:nvSpPr>
        <p:spPr>
          <a:xfrm>
            <a:off x="7621305" y="2038663"/>
            <a:ext cx="247184" cy="215444"/>
          </a:xfrm>
          <a:prstGeom prst="rect">
            <a:avLst/>
          </a:prstGeom>
          <a:noFill/>
        </p:spPr>
        <p:txBody>
          <a:bodyPr wrap="none" rtlCol="0">
            <a:spAutoFit/>
          </a:bodyPr>
          <a:lstStyle/>
          <a:p>
            <a:r>
              <a:rPr lang="it-IT" sz="800" dirty="0"/>
              <a:t>+</a:t>
            </a:r>
          </a:p>
        </p:txBody>
      </p:sp>
      <p:sp>
        <p:nvSpPr>
          <p:cNvPr id="8" name="CasellaDiTesto 7">
            <a:extLst>
              <a:ext uri="{FF2B5EF4-FFF2-40B4-BE49-F238E27FC236}">
                <a16:creationId xmlns:a16="http://schemas.microsoft.com/office/drawing/2014/main" id="{82E0597D-1486-6901-F333-6ABF9ECFCAB0}"/>
              </a:ext>
            </a:extLst>
          </p:cNvPr>
          <p:cNvSpPr txBox="1"/>
          <p:nvPr/>
        </p:nvSpPr>
        <p:spPr>
          <a:xfrm>
            <a:off x="7903032" y="637073"/>
            <a:ext cx="4764388" cy="492443"/>
          </a:xfrm>
          <a:prstGeom prst="rect">
            <a:avLst/>
          </a:prstGeom>
          <a:noFill/>
        </p:spPr>
        <p:txBody>
          <a:bodyPr wrap="square" rtlCol="0">
            <a:spAutoFit/>
          </a:bodyPr>
          <a:lstStyle/>
          <a:p>
            <a:r>
              <a:rPr lang="it-IT" sz="2600" b="1" dirty="0">
                <a:solidFill>
                  <a:srgbClr val="FF0000"/>
                </a:solidFill>
              </a:rPr>
              <a:t>ANNUAL CLIMATIC DATA</a:t>
            </a:r>
          </a:p>
        </p:txBody>
      </p:sp>
      <p:pic>
        <p:nvPicPr>
          <p:cNvPr id="10" name="Picture 6" descr="Parco naturale delle Alpi Marittime - MontagneInRete - TSM">
            <a:extLst>
              <a:ext uri="{FF2B5EF4-FFF2-40B4-BE49-F238E27FC236}">
                <a16:creationId xmlns:a16="http://schemas.microsoft.com/office/drawing/2014/main" id="{8A86E60E-C7B9-43BF-3D8F-B0FABED62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descr="Immagine che contiene uccello, uccello acquatico, gabbiano, becco&#10;&#10;Il contenuto generato dall'IA potrebbe non essere corretto.">
            <a:extLst>
              <a:ext uri="{FF2B5EF4-FFF2-40B4-BE49-F238E27FC236}">
                <a16:creationId xmlns:a16="http://schemas.microsoft.com/office/drawing/2014/main" id="{6D2D1D5F-6CFC-5477-8226-A095D5333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2" name="Immagine 11" descr="Immagine che contiene Elementi grafici, grafica, Carattere, Policromia&#10;&#10;Il contenuto generato dall'IA potrebbe non essere corretto.">
            <a:extLst>
              <a:ext uri="{FF2B5EF4-FFF2-40B4-BE49-F238E27FC236}">
                <a16:creationId xmlns:a16="http://schemas.microsoft.com/office/drawing/2014/main" id="{60718DD4-002E-A9B4-8C91-26FA7C996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13" name="Picture 4" descr="logo-unipr-square - Cipack">
            <a:extLst>
              <a:ext uri="{FF2B5EF4-FFF2-40B4-BE49-F238E27FC236}">
                <a16:creationId xmlns:a16="http://schemas.microsoft.com/office/drawing/2014/main" id="{F4558000-18A5-2D1D-5FBE-401AAADDAB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
        <p:nvSpPr>
          <p:cNvPr id="14" name="Rettangolo 13">
            <a:extLst>
              <a:ext uri="{FF2B5EF4-FFF2-40B4-BE49-F238E27FC236}">
                <a16:creationId xmlns:a16="http://schemas.microsoft.com/office/drawing/2014/main" id="{4EE7CAC9-E71C-BC83-A86C-2FD7C7CEF0BE}"/>
              </a:ext>
            </a:extLst>
          </p:cNvPr>
          <p:cNvSpPr/>
          <p:nvPr/>
        </p:nvSpPr>
        <p:spPr>
          <a:xfrm>
            <a:off x="2126062" y="1455180"/>
            <a:ext cx="3496830" cy="3565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07000"/>
              </a:lnSpc>
              <a:spcAft>
                <a:spcPts val="800"/>
              </a:spcAft>
            </a:pPr>
            <a:r>
              <a:rPr lang="it-IT" sz="1600" b="1" kern="1200" dirty="0">
                <a:solidFill>
                  <a:srgbClr val="000000"/>
                </a:solidFill>
                <a:effectLst/>
                <a:latin typeface="Aptos Narrow" panose="020B0004020202020204" pitchFamily="34" charset="0"/>
                <a:ea typeface="Aptos" panose="020B0004020202020204" pitchFamily="34" charset="0"/>
                <a:cs typeface="Times New Roman" panose="02020603050405020304" pitchFamily="18" charset="0"/>
              </a:rPr>
              <a:t>FPD and maximum temperature</a:t>
            </a:r>
            <a:endParaRPr lang="it-IT" sz="1600" kern="100" dirty="0">
              <a:effectLst/>
              <a:ea typeface="Aptos" panose="020B0004020202020204" pitchFamily="34" charset="0"/>
              <a:cs typeface="Times New Roman" panose="02020603050405020304" pitchFamily="18" charset="0"/>
            </a:endParaRPr>
          </a:p>
        </p:txBody>
      </p:sp>
      <p:sp>
        <p:nvSpPr>
          <p:cNvPr id="15" name="Rettangolo 14">
            <a:extLst>
              <a:ext uri="{FF2B5EF4-FFF2-40B4-BE49-F238E27FC236}">
                <a16:creationId xmlns:a16="http://schemas.microsoft.com/office/drawing/2014/main" id="{369DC4A5-5927-946E-F844-E1AD8C6F1D1F}"/>
              </a:ext>
            </a:extLst>
          </p:cNvPr>
          <p:cNvSpPr/>
          <p:nvPr/>
        </p:nvSpPr>
        <p:spPr>
          <a:xfrm>
            <a:off x="6331811" y="1455180"/>
            <a:ext cx="3513994" cy="3147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07000"/>
              </a:lnSpc>
              <a:spcAft>
                <a:spcPts val="800"/>
              </a:spcAft>
            </a:pPr>
            <a:r>
              <a:rPr lang="it-IT" sz="1600" b="1" kern="1200" dirty="0">
                <a:solidFill>
                  <a:srgbClr val="000000"/>
                </a:solidFill>
                <a:effectLst/>
                <a:latin typeface="Aptos Narrow" panose="020B0004020202020204" pitchFamily="34" charset="0"/>
                <a:ea typeface="Aptos" panose="020B0004020202020204" pitchFamily="34" charset="0"/>
                <a:cs typeface="Times New Roman" panose="02020603050405020304" pitchFamily="18" charset="0"/>
              </a:rPr>
              <a:t>FPD and average temperature</a:t>
            </a:r>
            <a:endParaRPr lang="it-IT" sz="1600" kern="100" dirty="0">
              <a:effectLst/>
              <a:ea typeface="Aptos" panose="020B0004020202020204" pitchFamily="34" charset="0"/>
              <a:cs typeface="Times New Roman" panose="02020603050405020304" pitchFamily="18" charset="0"/>
            </a:endParaRPr>
          </a:p>
        </p:txBody>
      </p:sp>
      <p:sp>
        <p:nvSpPr>
          <p:cNvPr id="16" name="Rettangolo 15">
            <a:extLst>
              <a:ext uri="{FF2B5EF4-FFF2-40B4-BE49-F238E27FC236}">
                <a16:creationId xmlns:a16="http://schemas.microsoft.com/office/drawing/2014/main" id="{535B3322-AA4C-1084-B75B-9044787A0DC2}"/>
              </a:ext>
            </a:extLst>
          </p:cNvPr>
          <p:cNvSpPr/>
          <p:nvPr/>
        </p:nvSpPr>
        <p:spPr>
          <a:xfrm rot="16200000">
            <a:off x="1048196" y="3186224"/>
            <a:ext cx="2425841" cy="270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tx1"/>
                </a:solidFill>
                <a:latin typeface="Arial" panose="020B0604020202020204" pitchFamily="34" charset="0"/>
                <a:cs typeface="Arial" panose="020B0604020202020204" pitchFamily="34" charset="0"/>
              </a:rPr>
              <a:t>APD [</a:t>
            </a:r>
            <a:r>
              <a:rPr lang="it-IT" sz="1000" dirty="0" err="1">
                <a:solidFill>
                  <a:schemeClr val="tx1"/>
                </a:solidFill>
                <a:latin typeface="Arial" panose="020B0604020202020204" pitchFamily="34" charset="0"/>
                <a:cs typeface="Arial" panose="020B0604020202020204" pitchFamily="34" charset="0"/>
              </a:rPr>
              <a:t>ordinal</a:t>
            </a:r>
            <a:r>
              <a:rPr lang="it-IT" sz="1000" dirty="0">
                <a:solidFill>
                  <a:schemeClr val="tx1"/>
                </a:solidFill>
                <a:latin typeface="Arial" panose="020B0604020202020204" pitchFamily="34" charset="0"/>
                <a:cs typeface="Arial" panose="020B0604020202020204" pitchFamily="34" charset="0"/>
              </a:rPr>
              <a:t> day]</a:t>
            </a:r>
          </a:p>
        </p:txBody>
      </p:sp>
      <p:sp>
        <p:nvSpPr>
          <p:cNvPr id="17" name="Rettangolo 16">
            <a:extLst>
              <a:ext uri="{FF2B5EF4-FFF2-40B4-BE49-F238E27FC236}">
                <a16:creationId xmlns:a16="http://schemas.microsoft.com/office/drawing/2014/main" id="{86B10ADC-4F87-EBF3-9976-CA3AA07FE0A4}"/>
              </a:ext>
            </a:extLst>
          </p:cNvPr>
          <p:cNvSpPr/>
          <p:nvPr/>
        </p:nvSpPr>
        <p:spPr>
          <a:xfrm rot="16200000">
            <a:off x="5288271" y="2979217"/>
            <a:ext cx="2425841" cy="270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tx1"/>
                </a:solidFill>
                <a:latin typeface="Arial" panose="020B0604020202020204" pitchFamily="34" charset="0"/>
                <a:cs typeface="Arial" panose="020B0604020202020204" pitchFamily="34" charset="0"/>
              </a:rPr>
              <a:t>APD [</a:t>
            </a:r>
            <a:r>
              <a:rPr lang="it-IT" sz="1000" dirty="0" err="1">
                <a:solidFill>
                  <a:schemeClr val="tx1"/>
                </a:solidFill>
                <a:latin typeface="Arial" panose="020B0604020202020204" pitchFamily="34" charset="0"/>
                <a:cs typeface="Arial" panose="020B0604020202020204" pitchFamily="34" charset="0"/>
              </a:rPr>
              <a:t>ordinal</a:t>
            </a:r>
            <a:r>
              <a:rPr lang="it-IT" sz="1000" dirty="0">
                <a:solidFill>
                  <a:schemeClr val="tx1"/>
                </a:solidFill>
                <a:latin typeface="Arial" panose="020B0604020202020204" pitchFamily="34" charset="0"/>
                <a:cs typeface="Arial" panose="020B0604020202020204" pitchFamily="34" charset="0"/>
              </a:rPr>
              <a:t> day]</a:t>
            </a:r>
          </a:p>
        </p:txBody>
      </p:sp>
      <p:sp>
        <p:nvSpPr>
          <p:cNvPr id="20" name="Rettangolo 19">
            <a:extLst>
              <a:ext uri="{FF2B5EF4-FFF2-40B4-BE49-F238E27FC236}">
                <a16:creationId xmlns:a16="http://schemas.microsoft.com/office/drawing/2014/main" id="{F7373F14-1EA9-AA71-4E56-BE78D4F9E7D8}"/>
              </a:ext>
            </a:extLst>
          </p:cNvPr>
          <p:cNvSpPr/>
          <p:nvPr/>
        </p:nvSpPr>
        <p:spPr>
          <a:xfrm>
            <a:off x="2710211" y="4607270"/>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tx1"/>
                </a:solidFill>
                <a:latin typeface="Arial" panose="020B0604020202020204" pitchFamily="34" charset="0"/>
                <a:cs typeface="Arial" panose="020B0604020202020204" pitchFamily="34" charset="0"/>
              </a:rPr>
              <a:t>Temperature [°C]</a:t>
            </a:r>
            <a:endParaRPr lang="en-GB" sz="1000" b="1" dirty="0">
              <a:solidFill>
                <a:schemeClr val="tx1"/>
              </a:solidFill>
              <a:latin typeface="Arial" panose="020B0604020202020204" pitchFamily="34" charset="0"/>
              <a:cs typeface="Arial" panose="020B0604020202020204" pitchFamily="34" charset="0"/>
            </a:endParaRPr>
          </a:p>
        </p:txBody>
      </p:sp>
      <p:sp>
        <p:nvSpPr>
          <p:cNvPr id="21" name="Rettangolo 20">
            <a:extLst>
              <a:ext uri="{FF2B5EF4-FFF2-40B4-BE49-F238E27FC236}">
                <a16:creationId xmlns:a16="http://schemas.microsoft.com/office/drawing/2014/main" id="{CB665E4D-7660-5BFB-6D17-8B1FA2F8FF53}"/>
              </a:ext>
            </a:extLst>
          </p:cNvPr>
          <p:cNvSpPr/>
          <p:nvPr/>
        </p:nvSpPr>
        <p:spPr>
          <a:xfrm>
            <a:off x="6915024" y="4591196"/>
            <a:ext cx="2425841" cy="177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solidFill>
                  <a:schemeClr val="tx1"/>
                </a:solidFill>
                <a:latin typeface="Arial" panose="020B0604020202020204" pitchFamily="34" charset="0"/>
                <a:cs typeface="Arial" panose="020B0604020202020204" pitchFamily="34" charset="0"/>
              </a:rPr>
              <a:t>Temperature [°C]</a:t>
            </a:r>
            <a:endParaRPr lang="en-GB" sz="1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35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4" grpId="0" animBg="1"/>
      <p:bldP spid="15" grpId="0" animBg="1"/>
      <p:bldP spid="16" grpId="0" animBg="1"/>
      <p:bldP spid="17"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7A50-AA6E-4B0D-F536-E0BB27086051}"/>
            </a:ext>
          </a:extLst>
        </p:cNvPr>
        <p:cNvGrpSpPr/>
        <p:nvPr/>
      </p:nvGrpSpPr>
      <p:grpSpPr>
        <a:xfrm>
          <a:off x="0" y="0"/>
          <a:ext cx="0" cy="0"/>
          <a:chOff x="0" y="0"/>
          <a:chExt cx="0" cy="0"/>
        </a:xfrm>
      </p:grpSpPr>
      <p:pic>
        <p:nvPicPr>
          <p:cNvPr id="17" name="Immagine 16">
            <a:extLst>
              <a:ext uri="{FF2B5EF4-FFF2-40B4-BE49-F238E27FC236}">
                <a16:creationId xmlns:a16="http://schemas.microsoft.com/office/drawing/2014/main" id="{3B3FA855-5E72-DF1A-80FC-353FEC2FAAA6}"/>
              </a:ext>
            </a:extLst>
          </p:cNvPr>
          <p:cNvPicPr>
            <a:picLocks noChangeAspect="1"/>
          </p:cNvPicPr>
          <p:nvPr/>
        </p:nvPicPr>
        <p:blipFill>
          <a:blip r:embed="rId3"/>
          <a:stretch>
            <a:fillRect/>
          </a:stretch>
        </p:blipFill>
        <p:spPr>
          <a:xfrm>
            <a:off x="1104591" y="3180678"/>
            <a:ext cx="10317413" cy="2777430"/>
          </a:xfrm>
          <a:prstGeom prst="rect">
            <a:avLst/>
          </a:prstGeom>
        </p:spPr>
      </p:pic>
      <p:sp>
        <p:nvSpPr>
          <p:cNvPr id="9" name="Titolo 4">
            <a:extLst>
              <a:ext uri="{FF2B5EF4-FFF2-40B4-BE49-F238E27FC236}">
                <a16:creationId xmlns:a16="http://schemas.microsoft.com/office/drawing/2014/main" id="{05F2CA99-2AE9-3738-ADF3-76BB85410E22}"/>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RESULTS</a:t>
            </a:r>
          </a:p>
        </p:txBody>
      </p:sp>
      <p:sp>
        <p:nvSpPr>
          <p:cNvPr id="4" name="CasellaDiTesto 3">
            <a:extLst>
              <a:ext uri="{FF2B5EF4-FFF2-40B4-BE49-F238E27FC236}">
                <a16:creationId xmlns:a16="http://schemas.microsoft.com/office/drawing/2014/main" id="{3CB3338E-FAE1-B1AA-F267-292352B03CBD}"/>
              </a:ext>
            </a:extLst>
          </p:cNvPr>
          <p:cNvSpPr txBox="1"/>
          <p:nvPr/>
        </p:nvSpPr>
        <p:spPr>
          <a:xfrm>
            <a:off x="1534885" y="1040242"/>
            <a:ext cx="4842576" cy="492443"/>
          </a:xfrm>
          <a:prstGeom prst="rect">
            <a:avLst/>
          </a:prstGeom>
          <a:noFill/>
        </p:spPr>
        <p:txBody>
          <a:bodyPr wrap="square" rtlCol="0">
            <a:spAutoFit/>
          </a:bodyPr>
          <a:lstStyle/>
          <a:p>
            <a:r>
              <a:rPr lang="it-IT" sz="2600" b="1" dirty="0"/>
              <a:t>DAILY</a:t>
            </a:r>
            <a:r>
              <a:rPr lang="it-IT" sz="2600" dirty="0"/>
              <a:t> CLIMATIC DATA</a:t>
            </a:r>
            <a:endParaRPr lang="it-IT" sz="2600" b="1" dirty="0"/>
          </a:p>
        </p:txBody>
      </p:sp>
      <p:sp>
        <p:nvSpPr>
          <p:cNvPr id="10" name="CasellaDiTesto 9">
            <a:extLst>
              <a:ext uri="{FF2B5EF4-FFF2-40B4-BE49-F238E27FC236}">
                <a16:creationId xmlns:a16="http://schemas.microsoft.com/office/drawing/2014/main" id="{1C0E09FA-0762-45F1-764A-55AF28A53535}"/>
              </a:ext>
            </a:extLst>
          </p:cNvPr>
          <p:cNvSpPr txBox="1"/>
          <p:nvPr/>
        </p:nvSpPr>
        <p:spPr>
          <a:xfrm>
            <a:off x="1436914" y="2623103"/>
            <a:ext cx="4842576" cy="492443"/>
          </a:xfrm>
          <a:prstGeom prst="rect">
            <a:avLst/>
          </a:prstGeom>
          <a:noFill/>
        </p:spPr>
        <p:txBody>
          <a:bodyPr wrap="square" rtlCol="0">
            <a:spAutoFit/>
          </a:bodyPr>
          <a:lstStyle/>
          <a:p>
            <a:r>
              <a:rPr lang="it-IT" sz="2600" b="1" dirty="0"/>
              <a:t>ANNUAL</a:t>
            </a:r>
            <a:r>
              <a:rPr lang="it-IT" sz="2600" dirty="0"/>
              <a:t> CLIMATIC DATA</a:t>
            </a:r>
            <a:endParaRPr lang="it-IT" sz="2600" b="1" dirty="0"/>
          </a:p>
        </p:txBody>
      </p:sp>
      <p:sp>
        <p:nvSpPr>
          <p:cNvPr id="11" name="CasellaDiTesto 10">
            <a:extLst>
              <a:ext uri="{FF2B5EF4-FFF2-40B4-BE49-F238E27FC236}">
                <a16:creationId xmlns:a16="http://schemas.microsoft.com/office/drawing/2014/main" id="{8536A651-5835-C071-0CB4-4A81F6A9A448}"/>
              </a:ext>
            </a:extLst>
          </p:cNvPr>
          <p:cNvSpPr txBox="1"/>
          <p:nvPr/>
        </p:nvSpPr>
        <p:spPr>
          <a:xfrm>
            <a:off x="1959429" y="1563463"/>
            <a:ext cx="2949846" cy="923330"/>
          </a:xfrm>
          <a:prstGeom prst="rect">
            <a:avLst/>
          </a:prstGeom>
          <a:noFill/>
        </p:spPr>
        <p:txBody>
          <a:bodyPr wrap="none" rtlCol="0">
            <a:spAutoFit/>
          </a:bodyPr>
          <a:lstStyle/>
          <a:p>
            <a:pPr marL="285750" indent="-285750">
              <a:buFont typeface="Arial" panose="020B0604020202020204" pitchFamily="34" charset="0"/>
              <a:buChar char="•"/>
            </a:pPr>
            <a:r>
              <a:rPr lang="it-IT" dirty="0"/>
              <a:t>Temperatura Massima</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Precipitazioni</a:t>
            </a:r>
          </a:p>
        </p:txBody>
      </p:sp>
      <p:sp>
        <p:nvSpPr>
          <p:cNvPr id="2" name="Freccia a destra 1">
            <a:extLst>
              <a:ext uri="{FF2B5EF4-FFF2-40B4-BE49-F238E27FC236}">
                <a16:creationId xmlns:a16="http://schemas.microsoft.com/office/drawing/2014/main" id="{7D2D9371-D084-A3D3-8552-07641B4FB36D}"/>
              </a:ext>
            </a:extLst>
          </p:cNvPr>
          <p:cNvSpPr/>
          <p:nvPr/>
        </p:nvSpPr>
        <p:spPr>
          <a:xfrm rot="2259139">
            <a:off x="4079689" y="4656731"/>
            <a:ext cx="323418" cy="159408"/>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a destra 2">
            <a:extLst>
              <a:ext uri="{FF2B5EF4-FFF2-40B4-BE49-F238E27FC236}">
                <a16:creationId xmlns:a16="http://schemas.microsoft.com/office/drawing/2014/main" id="{B3C0A1CF-B056-1CB3-1581-0F5C74F36E2C}"/>
              </a:ext>
            </a:extLst>
          </p:cNvPr>
          <p:cNvSpPr/>
          <p:nvPr/>
        </p:nvSpPr>
        <p:spPr>
          <a:xfrm rot="2259139">
            <a:off x="7297391" y="4666563"/>
            <a:ext cx="323418" cy="159408"/>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destra 4">
            <a:extLst>
              <a:ext uri="{FF2B5EF4-FFF2-40B4-BE49-F238E27FC236}">
                <a16:creationId xmlns:a16="http://schemas.microsoft.com/office/drawing/2014/main" id="{34913595-8886-DFCD-653C-F6DAAB81B278}"/>
              </a:ext>
            </a:extLst>
          </p:cNvPr>
          <p:cNvSpPr/>
          <p:nvPr/>
        </p:nvSpPr>
        <p:spPr>
          <a:xfrm rot="2259139">
            <a:off x="4079689" y="5328250"/>
            <a:ext cx="323418" cy="159408"/>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a:extLst>
              <a:ext uri="{FF2B5EF4-FFF2-40B4-BE49-F238E27FC236}">
                <a16:creationId xmlns:a16="http://schemas.microsoft.com/office/drawing/2014/main" id="{BFD7CD41-B743-973E-D4F5-07455888070B}"/>
              </a:ext>
            </a:extLst>
          </p:cNvPr>
          <p:cNvSpPr/>
          <p:nvPr/>
        </p:nvSpPr>
        <p:spPr>
          <a:xfrm rot="2259139">
            <a:off x="4055371" y="4971019"/>
            <a:ext cx="323418" cy="159408"/>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a16="http://schemas.microsoft.com/office/drawing/2014/main" id="{3A772AAB-8F24-5EF0-E918-203AFDC91AB1}"/>
              </a:ext>
            </a:extLst>
          </p:cNvPr>
          <p:cNvSpPr/>
          <p:nvPr/>
        </p:nvSpPr>
        <p:spPr>
          <a:xfrm rot="2259139">
            <a:off x="7273073" y="4980851"/>
            <a:ext cx="323418" cy="159408"/>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destra 11">
            <a:extLst>
              <a:ext uri="{FF2B5EF4-FFF2-40B4-BE49-F238E27FC236}">
                <a16:creationId xmlns:a16="http://schemas.microsoft.com/office/drawing/2014/main" id="{5E4DA147-8CC3-1858-2711-C4AE9AFD738B}"/>
              </a:ext>
            </a:extLst>
          </p:cNvPr>
          <p:cNvSpPr/>
          <p:nvPr/>
        </p:nvSpPr>
        <p:spPr>
          <a:xfrm rot="2259139">
            <a:off x="7273073" y="5311406"/>
            <a:ext cx="323418" cy="159408"/>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Picture 6" descr="Parco naturale delle Alpi Marittime - MontagneInRete - TSM">
            <a:extLst>
              <a:ext uri="{FF2B5EF4-FFF2-40B4-BE49-F238E27FC236}">
                <a16:creationId xmlns:a16="http://schemas.microsoft.com/office/drawing/2014/main" id="{CDF911DB-45AC-FA38-20AE-08666815E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descr="Immagine che contiene uccello, uccello acquatico, gabbiano, becco&#10;&#10;Il contenuto generato dall'IA potrebbe non essere corretto.">
            <a:extLst>
              <a:ext uri="{FF2B5EF4-FFF2-40B4-BE49-F238E27FC236}">
                <a16:creationId xmlns:a16="http://schemas.microsoft.com/office/drawing/2014/main" id="{EFAC2FB4-AD1F-535B-8A67-27DBD9D4E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5" name="Immagine 14" descr="Immagine che contiene Elementi grafici, grafica, Carattere, Policromia&#10;&#10;Il contenuto generato dall'IA potrebbe non essere corretto.">
            <a:extLst>
              <a:ext uri="{FF2B5EF4-FFF2-40B4-BE49-F238E27FC236}">
                <a16:creationId xmlns:a16="http://schemas.microsoft.com/office/drawing/2014/main" id="{62E83CF1-FE33-F8DC-F246-74DB22C99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16" name="Picture 4" descr="logo-unipr-square - Cipack">
            <a:extLst>
              <a:ext uri="{FF2B5EF4-FFF2-40B4-BE49-F238E27FC236}">
                <a16:creationId xmlns:a16="http://schemas.microsoft.com/office/drawing/2014/main" id="{6F916B24-0105-B1A8-D9A8-2A9472522D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5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2" grpId="0" animBg="1"/>
      <p:bldP spid="3" grpId="0" animBg="1"/>
      <p:bldP spid="5" grpId="0" animBg="1"/>
      <p:bldP spid="7" grpId="0" animBg="1"/>
      <p:bldP spid="8"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19E4A-0A4C-D8A6-9552-E8E2811A5970}"/>
            </a:ext>
          </a:extLst>
        </p:cNvPr>
        <p:cNvGrpSpPr/>
        <p:nvPr/>
      </p:nvGrpSpPr>
      <p:grpSpPr>
        <a:xfrm>
          <a:off x="0" y="0"/>
          <a:ext cx="0" cy="0"/>
          <a:chOff x="0" y="0"/>
          <a:chExt cx="0" cy="0"/>
        </a:xfrm>
      </p:grpSpPr>
      <p:sp>
        <p:nvSpPr>
          <p:cNvPr id="9" name="Titolo 4">
            <a:extLst>
              <a:ext uri="{FF2B5EF4-FFF2-40B4-BE49-F238E27FC236}">
                <a16:creationId xmlns:a16="http://schemas.microsoft.com/office/drawing/2014/main" id="{A4DF457C-4563-213A-6800-8DC717A67B51}"/>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CONCLUSIONS</a:t>
            </a:r>
          </a:p>
        </p:txBody>
      </p:sp>
      <p:sp>
        <p:nvSpPr>
          <p:cNvPr id="2" name="CasellaDiTesto 1">
            <a:extLst>
              <a:ext uri="{FF2B5EF4-FFF2-40B4-BE49-F238E27FC236}">
                <a16:creationId xmlns:a16="http://schemas.microsoft.com/office/drawing/2014/main" id="{FC239130-F155-2FB2-CC51-DC655FEAE485}"/>
              </a:ext>
            </a:extLst>
          </p:cNvPr>
          <p:cNvSpPr txBox="1"/>
          <p:nvPr/>
        </p:nvSpPr>
        <p:spPr>
          <a:xfrm>
            <a:off x="426216" y="1317172"/>
            <a:ext cx="11221499" cy="2948179"/>
          </a:xfrm>
          <a:prstGeom prst="rect">
            <a:avLst/>
          </a:prstGeom>
          <a:solidFill>
            <a:schemeClr val="accent1">
              <a:lumMod val="20000"/>
              <a:lumOff val="80000"/>
            </a:schemeClr>
          </a:solidFill>
        </p:spPr>
        <p:txBody>
          <a:bodyPr wrap="square" rtlCol="0">
            <a:spAutoFit/>
          </a:bodyPr>
          <a:lstStyle/>
          <a:p>
            <a:pPr marL="285750" indent="-285750">
              <a:lnSpc>
                <a:spcPct val="150000"/>
              </a:lnSpc>
              <a:buFont typeface="Arial" panose="020B0604020202020204" pitchFamily="34" charset="0"/>
              <a:buChar char="•"/>
            </a:pPr>
            <a:r>
              <a:rPr lang="en-GB" b="1" dirty="0"/>
              <a:t>Has the honey buzzard (Pernis apivorus) changed its migration timing in the Stura di Demonte Valley?</a:t>
            </a:r>
          </a:p>
          <a:p>
            <a:pPr marL="1257300" lvl="2" indent="-342900">
              <a:lnSpc>
                <a:spcPct val="150000"/>
              </a:lnSpc>
              <a:buFont typeface="+mj-lt"/>
              <a:buAutoNum type="arabicPeriod"/>
            </a:pPr>
            <a:r>
              <a:rPr lang="en-GB" dirty="0"/>
              <a:t>Over the years of monitoring from 1992 to 2024, the migration of the Honey Buzzard, at this specific crossing point, has not changed much.</a:t>
            </a:r>
          </a:p>
          <a:p>
            <a:pPr marL="1257300" lvl="2" indent="-342900">
              <a:lnSpc>
                <a:spcPct val="150000"/>
              </a:lnSpc>
              <a:buFont typeface="+mj-lt"/>
              <a:buAutoNum type="arabicPeriod"/>
            </a:pPr>
            <a:r>
              <a:rPr lang="en-GB" dirty="0"/>
              <a:t>Large variability of data from one year to the next.</a:t>
            </a:r>
          </a:p>
          <a:p>
            <a:pPr marL="1257300" lvl="2" indent="-342900">
              <a:lnSpc>
                <a:spcPct val="150000"/>
              </a:lnSpc>
              <a:buFont typeface="+mj-lt"/>
              <a:buAutoNum type="arabicPeriod"/>
            </a:pPr>
            <a:r>
              <a:rPr lang="en-GB" dirty="0"/>
              <a:t>The average number of passage days for individuals has been brought forward over the years by 2.6 days.</a:t>
            </a:r>
            <a:endParaRPr lang="it-IT" dirty="0"/>
          </a:p>
        </p:txBody>
      </p:sp>
      <p:sp>
        <p:nvSpPr>
          <p:cNvPr id="3" name="Freccia a destra 2">
            <a:extLst>
              <a:ext uri="{FF2B5EF4-FFF2-40B4-BE49-F238E27FC236}">
                <a16:creationId xmlns:a16="http://schemas.microsoft.com/office/drawing/2014/main" id="{06F66959-1F4B-4C04-0DA7-1CC1779F209E}"/>
              </a:ext>
            </a:extLst>
          </p:cNvPr>
          <p:cNvSpPr/>
          <p:nvPr/>
        </p:nvSpPr>
        <p:spPr>
          <a:xfrm rot="5400000">
            <a:off x="5620639" y="3993574"/>
            <a:ext cx="832651" cy="545210"/>
          </a:xfrm>
          <a:prstGeom prst="rightArrow">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145C74EF-B9E8-2BA0-3EFE-CEAAC9EF6892}"/>
              </a:ext>
            </a:extLst>
          </p:cNvPr>
          <p:cNvSpPr txBox="1"/>
          <p:nvPr/>
        </p:nvSpPr>
        <p:spPr>
          <a:xfrm>
            <a:off x="3824755" y="4677954"/>
            <a:ext cx="4023858" cy="400110"/>
          </a:xfrm>
          <a:prstGeom prst="rect">
            <a:avLst/>
          </a:prstGeom>
          <a:noFill/>
        </p:spPr>
        <p:txBody>
          <a:bodyPr wrap="none" rtlCol="0">
            <a:spAutoFit/>
          </a:bodyPr>
          <a:lstStyle/>
          <a:p>
            <a:r>
              <a:rPr lang="it-IT" sz="2000" b="1" dirty="0"/>
              <a:t>RESULTS OPPOSITE TO EXPECTED</a:t>
            </a:r>
          </a:p>
        </p:txBody>
      </p:sp>
      <p:pic>
        <p:nvPicPr>
          <p:cNvPr id="5" name="Picture 6" descr="Parco naturale delle Alpi Marittime - MontagneInRete - TSM">
            <a:extLst>
              <a:ext uri="{FF2B5EF4-FFF2-40B4-BE49-F238E27FC236}">
                <a16:creationId xmlns:a16="http://schemas.microsoft.com/office/drawing/2014/main" id="{C08A4DD5-A95A-A7E7-9C36-83FFCA287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uccello, uccello acquatico, gabbiano, becco&#10;&#10;Il contenuto generato dall'IA potrebbe non essere corretto.">
            <a:extLst>
              <a:ext uri="{FF2B5EF4-FFF2-40B4-BE49-F238E27FC236}">
                <a16:creationId xmlns:a16="http://schemas.microsoft.com/office/drawing/2014/main" id="{A79C8128-551D-7C22-B91D-29E517B30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7" name="Immagine 6" descr="Immagine che contiene Elementi grafici, grafica, Carattere, Policromia&#10;&#10;Il contenuto generato dall'IA potrebbe non essere corretto.">
            <a:extLst>
              <a:ext uri="{FF2B5EF4-FFF2-40B4-BE49-F238E27FC236}">
                <a16:creationId xmlns:a16="http://schemas.microsoft.com/office/drawing/2014/main" id="{7031C936-910E-53EE-F5B4-AD7AB1E72F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8" name="Picture 4" descr="logo-unipr-square - Cipack">
            <a:extLst>
              <a:ext uri="{FF2B5EF4-FFF2-40B4-BE49-F238E27FC236}">
                <a16:creationId xmlns:a16="http://schemas.microsoft.com/office/drawing/2014/main" id="{CA5536D4-8AE5-E98F-A33A-E9A76FD9ED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95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FEDA7-D326-B63B-7F84-F7706C35049D}"/>
            </a:ext>
          </a:extLst>
        </p:cNvPr>
        <p:cNvGrpSpPr/>
        <p:nvPr/>
      </p:nvGrpSpPr>
      <p:grpSpPr>
        <a:xfrm>
          <a:off x="0" y="0"/>
          <a:ext cx="0" cy="0"/>
          <a:chOff x="0" y="0"/>
          <a:chExt cx="0" cy="0"/>
        </a:xfrm>
      </p:grpSpPr>
      <p:sp>
        <p:nvSpPr>
          <p:cNvPr id="9" name="Titolo 4">
            <a:extLst>
              <a:ext uri="{FF2B5EF4-FFF2-40B4-BE49-F238E27FC236}">
                <a16:creationId xmlns:a16="http://schemas.microsoft.com/office/drawing/2014/main" id="{CBC068ED-97A1-D8D6-6E47-A93F2642C461}"/>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CONCLUSIONS</a:t>
            </a:r>
          </a:p>
        </p:txBody>
      </p:sp>
      <p:sp>
        <p:nvSpPr>
          <p:cNvPr id="6" name="Segnaposto contenuto 5">
            <a:extLst>
              <a:ext uri="{FF2B5EF4-FFF2-40B4-BE49-F238E27FC236}">
                <a16:creationId xmlns:a16="http://schemas.microsoft.com/office/drawing/2014/main" id="{F22F0D94-28D3-56FA-B54F-D52A90ED960A}"/>
              </a:ext>
            </a:extLst>
          </p:cNvPr>
          <p:cNvSpPr>
            <a:spLocks noGrp="1"/>
          </p:cNvSpPr>
          <p:nvPr>
            <p:ph sz="half" idx="1"/>
          </p:nvPr>
        </p:nvSpPr>
        <p:spPr>
          <a:xfrm>
            <a:off x="426215" y="1313926"/>
            <a:ext cx="5550041" cy="4270446"/>
          </a:xfrm>
          <a:solidFill>
            <a:schemeClr val="bg1">
              <a:lumMod val="95000"/>
            </a:schemeClr>
          </a:solidFill>
        </p:spPr>
        <p:txBody>
          <a:bodyPr>
            <a:normAutofit/>
          </a:bodyPr>
          <a:lstStyle/>
          <a:p>
            <a:pPr marL="0" indent="0">
              <a:buNone/>
            </a:pPr>
            <a:r>
              <a:rPr lang="it-IT" sz="2400" b="1" dirty="0">
                <a:solidFill>
                  <a:srgbClr val="FF0000"/>
                </a:solidFill>
              </a:rPr>
              <a:t>POSTPONE</a:t>
            </a:r>
          </a:p>
          <a:p>
            <a:pPr>
              <a:buFont typeface="Arial" panose="020B0604020202020204" pitchFamily="34" charset="0"/>
              <a:buChar char="•"/>
            </a:pPr>
            <a:r>
              <a:rPr lang="it-IT" sz="1400" kern="100" dirty="0">
                <a:effectLst/>
                <a:ea typeface="Aptos" panose="020B0004020202020204" pitchFamily="34" charset="0"/>
                <a:cs typeface="Times New Roman" panose="02020603050405020304" pitchFamily="18" charset="0"/>
              </a:rPr>
              <a:t>Frei, B., Cox, A.R., Morales, A.C., Roy, C., 2024. </a:t>
            </a:r>
            <a:r>
              <a:rPr lang="it-IT" sz="1400" i="1" kern="100" dirty="0">
                <a:effectLst/>
                <a:ea typeface="Aptos" panose="020B0004020202020204" pitchFamily="34" charset="0"/>
                <a:cs typeface="Times New Roman" panose="02020603050405020304" pitchFamily="18" charset="0"/>
              </a:rPr>
              <a:t>Community-science reveals delayed fall migration of waterfowl and spatiotemporal effects of a changing climate. </a:t>
            </a:r>
            <a:r>
              <a:rPr lang="it-IT" sz="1400" kern="100" dirty="0">
                <a:effectLst/>
                <a:ea typeface="Aptos" panose="020B0004020202020204" pitchFamily="34" charset="0"/>
                <a:cs typeface="Times New Roman" panose="02020603050405020304" pitchFamily="18" charset="0"/>
              </a:rPr>
              <a:t>Journal of Animal Ecology 93, 377–392.</a:t>
            </a:r>
          </a:p>
          <a:p>
            <a:pPr marL="285750" indent="-285750">
              <a:buFont typeface="Arial" panose="020B0604020202020204" pitchFamily="34" charset="0"/>
              <a:buChar char="•"/>
            </a:pPr>
            <a:r>
              <a:rPr lang="it-IT" sz="1400" b="0" i="0" dirty="0" err="1">
                <a:solidFill>
                  <a:srgbClr val="222222"/>
                </a:solidFill>
                <a:effectLst/>
              </a:rPr>
              <a:t>Culbertson</a:t>
            </a:r>
            <a:r>
              <a:rPr lang="it-IT" sz="1400" b="0" i="0" dirty="0">
                <a:solidFill>
                  <a:srgbClr val="222222"/>
                </a:solidFill>
                <a:effectLst/>
              </a:rPr>
              <a:t>, Katherine A., et al. </a:t>
            </a:r>
            <a:r>
              <a:rPr lang="it-IT" sz="1400" b="0" i="1" dirty="0">
                <a:solidFill>
                  <a:srgbClr val="222222"/>
                </a:solidFill>
                <a:effectLst/>
              </a:rPr>
              <a:t>Long‐term monitoring indicates shifting fall migration timing in monarch butterflies (Danaus plexippus). </a:t>
            </a:r>
            <a:r>
              <a:rPr lang="it-IT" sz="1400" b="0" dirty="0">
                <a:solidFill>
                  <a:srgbClr val="222222"/>
                </a:solidFill>
                <a:effectLst/>
              </a:rPr>
              <a:t>Global Change Biology</a:t>
            </a:r>
            <a:r>
              <a:rPr lang="it-IT" sz="1400" b="0" i="0" dirty="0">
                <a:solidFill>
                  <a:srgbClr val="222222"/>
                </a:solidFill>
                <a:effectLst/>
              </a:rPr>
              <a:t> 28.3: 727-738 (2022).</a:t>
            </a:r>
          </a:p>
          <a:p>
            <a:pPr marL="285750" indent="-285750">
              <a:buFont typeface="Arial" panose="020B0604020202020204" pitchFamily="34" charset="0"/>
              <a:buChar char="•"/>
            </a:pPr>
            <a:r>
              <a:rPr lang="en-US" sz="1400" dirty="0"/>
              <a:t>Le Corre, Mael, Christian Dussault, and Steeve D. </a:t>
            </a:r>
            <a:r>
              <a:rPr lang="en-US" sz="1400" dirty="0" err="1"/>
              <a:t>Côté</a:t>
            </a:r>
            <a:r>
              <a:rPr lang="en-US" sz="1400" dirty="0"/>
              <a:t>. </a:t>
            </a:r>
            <a:r>
              <a:rPr lang="en-US" sz="1400" i="1" dirty="0"/>
              <a:t>Weather conditions and variation in timing of spring and fall migrations of migratory caribou.</a:t>
            </a:r>
            <a:r>
              <a:rPr lang="en-US" sz="1400" dirty="0"/>
              <a:t> Journal of Mammalogy 98.1 (2017).</a:t>
            </a:r>
          </a:p>
          <a:p>
            <a:pPr>
              <a:buFont typeface="Arial" panose="020B0604020202020204" pitchFamily="34" charset="0"/>
              <a:buChar char="•"/>
            </a:pPr>
            <a:r>
              <a:rPr lang="it-IT" sz="1400" kern="100" dirty="0">
                <a:ea typeface="Aptos" panose="020B0004020202020204" pitchFamily="34" charset="0"/>
                <a:cs typeface="Times New Roman" panose="02020603050405020304" pitchFamily="18" charset="0"/>
              </a:rPr>
              <a:t>Filippi-Codaccioni, O., </a:t>
            </a:r>
            <a:r>
              <a:rPr lang="it-IT" sz="1400" kern="100" dirty="0" err="1">
                <a:ea typeface="Aptos" panose="020B0004020202020204" pitchFamily="34" charset="0"/>
                <a:cs typeface="Times New Roman" panose="02020603050405020304" pitchFamily="18" charset="0"/>
              </a:rPr>
              <a:t>Moussus</a:t>
            </a:r>
            <a:r>
              <a:rPr lang="it-IT" sz="1400" kern="100" dirty="0">
                <a:ea typeface="Aptos" panose="020B0004020202020204" pitchFamily="34" charset="0"/>
                <a:cs typeface="Times New Roman" panose="02020603050405020304" pitchFamily="18" charset="0"/>
              </a:rPr>
              <a:t>, J.-P., </a:t>
            </a:r>
            <a:r>
              <a:rPr lang="it-IT" sz="1400" kern="100" dirty="0" err="1">
                <a:ea typeface="Aptos" panose="020B0004020202020204" pitchFamily="34" charset="0"/>
                <a:cs typeface="Times New Roman" panose="02020603050405020304" pitchFamily="18" charset="0"/>
              </a:rPr>
              <a:t>Urcun</a:t>
            </a:r>
            <a:r>
              <a:rPr lang="it-IT" sz="1400" kern="100" dirty="0">
                <a:ea typeface="Aptos" panose="020B0004020202020204" pitchFamily="34" charset="0"/>
                <a:cs typeface="Times New Roman" panose="02020603050405020304" pitchFamily="18" charset="0"/>
              </a:rPr>
              <a:t>, J.-P., </a:t>
            </a:r>
            <a:r>
              <a:rPr lang="it-IT" sz="1400" kern="100" dirty="0" err="1">
                <a:ea typeface="Aptos" panose="020B0004020202020204" pitchFamily="34" charset="0"/>
                <a:cs typeface="Times New Roman" panose="02020603050405020304" pitchFamily="18" charset="0"/>
              </a:rPr>
              <a:t>Jiguet</a:t>
            </a:r>
            <a:r>
              <a:rPr lang="it-IT" sz="1400" kern="100" dirty="0">
                <a:ea typeface="Aptos" panose="020B0004020202020204" pitchFamily="34" charset="0"/>
                <a:cs typeface="Times New Roman" panose="02020603050405020304" pitchFamily="18" charset="0"/>
              </a:rPr>
              <a:t>, F., 2010. </a:t>
            </a:r>
            <a:r>
              <a:rPr lang="it-IT" sz="1400" i="1" kern="100" dirty="0">
                <a:ea typeface="Aptos" panose="020B0004020202020204" pitchFamily="34" charset="0"/>
                <a:cs typeface="Times New Roman" panose="02020603050405020304" pitchFamily="18" charset="0"/>
              </a:rPr>
              <a:t>Advanced departure dates in long-distance migratory raptors. </a:t>
            </a:r>
            <a:r>
              <a:rPr lang="it-IT" sz="1400" kern="100" dirty="0">
                <a:ea typeface="Aptos" panose="020B0004020202020204" pitchFamily="34" charset="0"/>
                <a:cs typeface="Times New Roman" panose="02020603050405020304" pitchFamily="18" charset="0"/>
              </a:rPr>
              <a:t>Journal of </a:t>
            </a:r>
            <a:r>
              <a:rPr lang="it-IT" sz="1400" kern="100" dirty="0" err="1">
                <a:ea typeface="Aptos" panose="020B0004020202020204" pitchFamily="34" charset="0"/>
                <a:cs typeface="Times New Roman" panose="02020603050405020304" pitchFamily="18" charset="0"/>
              </a:rPr>
              <a:t>Ornithology</a:t>
            </a:r>
            <a:r>
              <a:rPr lang="it-IT" sz="1400" kern="100" dirty="0">
                <a:ea typeface="Aptos" panose="020B0004020202020204" pitchFamily="34" charset="0"/>
                <a:cs typeface="Times New Roman" panose="02020603050405020304" pitchFamily="18" charset="0"/>
              </a:rPr>
              <a:t> 151, 687–694.</a:t>
            </a:r>
          </a:p>
          <a:p>
            <a:pPr marL="0" indent="0">
              <a:buNone/>
            </a:pPr>
            <a:endParaRPr lang="it-IT" sz="1400" dirty="0"/>
          </a:p>
          <a:p>
            <a:pPr marL="285750" indent="-285750">
              <a:buFont typeface="Arial" panose="020B0604020202020204" pitchFamily="34" charset="0"/>
              <a:buChar char="•"/>
            </a:pPr>
            <a:endParaRPr lang="it-IT" sz="1400" dirty="0">
              <a:solidFill>
                <a:srgbClr val="006FB7"/>
              </a:solidFill>
              <a:latin typeface="Source Sans Pro" panose="020B0503030403020204" pitchFamily="34" charset="0"/>
            </a:endParaRPr>
          </a:p>
          <a:p>
            <a:pPr marL="0" indent="0">
              <a:buNone/>
            </a:pPr>
            <a:endParaRPr lang="it-IT" sz="1400" dirty="0">
              <a:solidFill>
                <a:srgbClr val="222222"/>
              </a:solidFill>
            </a:endParaRPr>
          </a:p>
          <a:p>
            <a:pPr>
              <a:buFont typeface="Arial" panose="020B0604020202020204" pitchFamily="34" charset="0"/>
              <a:buChar char="•"/>
            </a:pPr>
            <a:endParaRPr lang="it-IT" sz="1400" kern="100" dirty="0">
              <a:effectLst/>
              <a:ea typeface="Aptos" panose="020B0004020202020204" pitchFamily="34" charset="0"/>
              <a:cs typeface="Times New Roman" panose="02020603050405020304" pitchFamily="18" charset="0"/>
            </a:endParaRPr>
          </a:p>
          <a:p>
            <a:pPr>
              <a:buFont typeface="Arial" panose="020B0604020202020204" pitchFamily="34" charset="0"/>
              <a:buChar char="•"/>
            </a:pPr>
            <a:endParaRPr lang="it-IT" sz="1600" dirty="0">
              <a:solidFill>
                <a:srgbClr val="FF0000"/>
              </a:solidFill>
            </a:endParaRPr>
          </a:p>
          <a:p>
            <a:pPr marL="0" indent="0">
              <a:buNone/>
            </a:pPr>
            <a:endParaRPr lang="it-IT" dirty="0">
              <a:solidFill>
                <a:schemeClr val="tx1"/>
              </a:solidFill>
            </a:endParaRPr>
          </a:p>
        </p:txBody>
      </p:sp>
      <p:sp>
        <p:nvSpPr>
          <p:cNvPr id="8" name="Segnaposto contenuto 5">
            <a:extLst>
              <a:ext uri="{FF2B5EF4-FFF2-40B4-BE49-F238E27FC236}">
                <a16:creationId xmlns:a16="http://schemas.microsoft.com/office/drawing/2014/main" id="{FBE3375B-C4C1-F6BD-5E61-9A4FFAD7E38A}"/>
              </a:ext>
            </a:extLst>
          </p:cNvPr>
          <p:cNvSpPr txBox="1">
            <a:spLocks/>
          </p:cNvSpPr>
          <p:nvPr/>
        </p:nvSpPr>
        <p:spPr>
          <a:xfrm>
            <a:off x="6369816" y="1313926"/>
            <a:ext cx="5550041" cy="2018268"/>
          </a:xfrm>
          <a:prstGeom prst="rect">
            <a:avLst/>
          </a:prstGeom>
          <a:solidFill>
            <a:schemeClr val="bg1">
              <a:lumMod val="95000"/>
            </a:schemeClr>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it-IT" sz="2400" b="1" dirty="0">
                <a:solidFill>
                  <a:srgbClr val="FF0000"/>
                </a:solidFill>
              </a:rPr>
              <a:t>ANTICIPO</a:t>
            </a:r>
          </a:p>
          <a:p>
            <a:pPr>
              <a:buFont typeface="Arial" panose="020B0604020202020204" pitchFamily="34" charset="0"/>
              <a:buChar char="•"/>
            </a:pPr>
            <a:r>
              <a:rPr lang="it-IT" sz="1400" kern="100" dirty="0">
                <a:ea typeface="Aptos" panose="020B0004020202020204" pitchFamily="34" charset="0"/>
                <a:cs typeface="Times New Roman" panose="02020603050405020304" pitchFamily="18" charset="0"/>
              </a:rPr>
              <a:t>Filippi-Codaccioni, O., </a:t>
            </a:r>
            <a:r>
              <a:rPr lang="it-IT" sz="1400" kern="100" dirty="0" err="1">
                <a:ea typeface="Aptos" panose="020B0004020202020204" pitchFamily="34" charset="0"/>
                <a:cs typeface="Times New Roman" panose="02020603050405020304" pitchFamily="18" charset="0"/>
              </a:rPr>
              <a:t>Moussus</a:t>
            </a:r>
            <a:r>
              <a:rPr lang="it-IT" sz="1400" kern="100" dirty="0">
                <a:ea typeface="Aptos" panose="020B0004020202020204" pitchFamily="34" charset="0"/>
                <a:cs typeface="Times New Roman" panose="02020603050405020304" pitchFamily="18" charset="0"/>
              </a:rPr>
              <a:t>, J.-P., </a:t>
            </a:r>
            <a:r>
              <a:rPr lang="it-IT" sz="1400" kern="100" dirty="0" err="1">
                <a:ea typeface="Aptos" panose="020B0004020202020204" pitchFamily="34" charset="0"/>
                <a:cs typeface="Times New Roman" panose="02020603050405020304" pitchFamily="18" charset="0"/>
              </a:rPr>
              <a:t>Urcun</a:t>
            </a:r>
            <a:r>
              <a:rPr lang="it-IT" sz="1400" kern="100" dirty="0">
                <a:ea typeface="Aptos" panose="020B0004020202020204" pitchFamily="34" charset="0"/>
                <a:cs typeface="Times New Roman" panose="02020603050405020304" pitchFamily="18" charset="0"/>
              </a:rPr>
              <a:t>, J.-P., </a:t>
            </a:r>
            <a:r>
              <a:rPr lang="it-IT" sz="1400" kern="100" dirty="0" err="1">
                <a:ea typeface="Aptos" panose="020B0004020202020204" pitchFamily="34" charset="0"/>
                <a:cs typeface="Times New Roman" panose="02020603050405020304" pitchFamily="18" charset="0"/>
              </a:rPr>
              <a:t>Jiguet</a:t>
            </a:r>
            <a:r>
              <a:rPr lang="it-IT" sz="1400" kern="100" dirty="0">
                <a:ea typeface="Aptos" panose="020B0004020202020204" pitchFamily="34" charset="0"/>
                <a:cs typeface="Times New Roman" panose="02020603050405020304" pitchFamily="18" charset="0"/>
              </a:rPr>
              <a:t>, F., 2010. </a:t>
            </a:r>
            <a:r>
              <a:rPr lang="it-IT" sz="1400" i="1" kern="100" dirty="0">
                <a:ea typeface="Aptos" panose="020B0004020202020204" pitchFamily="34" charset="0"/>
                <a:cs typeface="Times New Roman" panose="02020603050405020304" pitchFamily="18" charset="0"/>
              </a:rPr>
              <a:t>Advanced departure dates in long-distance migratory raptors. </a:t>
            </a:r>
            <a:r>
              <a:rPr lang="it-IT" sz="1400" kern="100" dirty="0">
                <a:ea typeface="Aptos" panose="020B0004020202020204" pitchFamily="34" charset="0"/>
                <a:cs typeface="Times New Roman" panose="02020603050405020304" pitchFamily="18" charset="0"/>
              </a:rPr>
              <a:t>Journal of </a:t>
            </a:r>
            <a:r>
              <a:rPr lang="it-IT" sz="1400" kern="100" dirty="0" err="1">
                <a:ea typeface="Aptos" panose="020B0004020202020204" pitchFamily="34" charset="0"/>
                <a:cs typeface="Times New Roman" panose="02020603050405020304" pitchFamily="18" charset="0"/>
              </a:rPr>
              <a:t>Ornithology</a:t>
            </a:r>
            <a:r>
              <a:rPr lang="it-IT" sz="1400" kern="100" dirty="0">
                <a:ea typeface="Aptos" panose="020B0004020202020204" pitchFamily="34" charset="0"/>
                <a:cs typeface="Times New Roman" panose="02020603050405020304" pitchFamily="18" charset="0"/>
              </a:rPr>
              <a:t> 151, 687–694.</a:t>
            </a:r>
          </a:p>
          <a:p>
            <a:pPr marL="0" indent="0">
              <a:buNone/>
            </a:pPr>
            <a:endParaRPr lang="it-IT" sz="1400" dirty="0"/>
          </a:p>
          <a:p>
            <a:pPr marL="0" indent="0">
              <a:buFont typeface="Wingdings 3" charset="2"/>
              <a:buNone/>
            </a:pPr>
            <a:endParaRPr lang="it-IT" sz="1400" dirty="0">
              <a:solidFill>
                <a:srgbClr val="FF0000"/>
              </a:solidFill>
            </a:endParaRPr>
          </a:p>
        </p:txBody>
      </p:sp>
      <p:sp>
        <p:nvSpPr>
          <p:cNvPr id="4" name="Segnaposto contenuto 5">
            <a:extLst>
              <a:ext uri="{FF2B5EF4-FFF2-40B4-BE49-F238E27FC236}">
                <a16:creationId xmlns:a16="http://schemas.microsoft.com/office/drawing/2014/main" id="{6E5C6435-2F6F-92D6-EF76-63770EA3F2AE}"/>
              </a:ext>
            </a:extLst>
          </p:cNvPr>
          <p:cNvSpPr txBox="1">
            <a:spLocks/>
          </p:cNvSpPr>
          <p:nvPr/>
        </p:nvSpPr>
        <p:spPr>
          <a:xfrm>
            <a:off x="6369816" y="3525807"/>
            <a:ext cx="5550041" cy="2018268"/>
          </a:xfrm>
          <a:prstGeom prst="rect">
            <a:avLst/>
          </a:prstGeom>
          <a:solidFill>
            <a:schemeClr val="bg1">
              <a:lumMod val="95000"/>
            </a:schemeClr>
          </a:solidFill>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it-IT" sz="2400" b="1" dirty="0">
                <a:solidFill>
                  <a:srgbClr val="FF0000"/>
                </a:solidFill>
              </a:rPr>
              <a:t>COSTANCE</a:t>
            </a:r>
          </a:p>
          <a:p>
            <a:pPr>
              <a:buFont typeface="Arial" panose="020B0604020202020204" pitchFamily="34" charset="0"/>
              <a:buChar char="•"/>
            </a:pPr>
            <a:r>
              <a:rPr lang="en-US" sz="1400" dirty="0" err="1"/>
              <a:t>Haest</a:t>
            </a:r>
            <a:r>
              <a:rPr lang="en-US" sz="1400" dirty="0"/>
              <a:t>, </a:t>
            </a:r>
            <a:r>
              <a:rPr lang="en-US" sz="1400" dirty="0" err="1"/>
              <a:t>Birgen</a:t>
            </a:r>
            <a:r>
              <a:rPr lang="en-US" sz="1400" dirty="0"/>
              <a:t>, et al. </a:t>
            </a:r>
            <a:r>
              <a:rPr lang="en-US" sz="1400" i="1" dirty="0"/>
              <a:t>Climatic drivers of (changes in) bat migration phenology at Bracken Cave (USA). </a:t>
            </a:r>
            <a:r>
              <a:rPr lang="en-US" sz="1400" dirty="0"/>
              <a:t>Global Change Biology 27.4 (2021) </a:t>
            </a:r>
          </a:p>
          <a:p>
            <a:pPr>
              <a:buFont typeface="Arial" panose="020B0604020202020204" pitchFamily="34" charset="0"/>
              <a:buChar char="•"/>
            </a:pPr>
            <a:r>
              <a:rPr lang="en-US" sz="1400" dirty="0"/>
              <a:t>Ethier, Danielle M., and Greg W. Mitchell. </a:t>
            </a:r>
            <a:r>
              <a:rPr lang="en-US" sz="1400" i="1" dirty="0"/>
              <a:t>Effects of climate on fall migration phenology of monarch butterflies departing the northeastern breeding grounds in Canada. </a:t>
            </a:r>
            <a:r>
              <a:rPr lang="en-US" sz="1400" dirty="0"/>
              <a:t>Global Change Biology 29.8: 2122-2131 (2023).</a:t>
            </a:r>
          </a:p>
          <a:p>
            <a:pPr>
              <a:buFont typeface="Arial" panose="020B0604020202020204" pitchFamily="34" charset="0"/>
              <a:buChar char="•"/>
            </a:pPr>
            <a:endParaRPr lang="en-US" sz="1400" dirty="0"/>
          </a:p>
          <a:p>
            <a:pPr marL="0" indent="0">
              <a:buNone/>
            </a:pPr>
            <a:endParaRPr lang="it-IT" sz="1400" dirty="0">
              <a:solidFill>
                <a:srgbClr val="FF0000"/>
              </a:solidFill>
            </a:endParaRPr>
          </a:p>
        </p:txBody>
      </p:sp>
      <p:sp>
        <p:nvSpPr>
          <p:cNvPr id="2" name="Segnaposto contenuto 5">
            <a:extLst>
              <a:ext uri="{FF2B5EF4-FFF2-40B4-BE49-F238E27FC236}">
                <a16:creationId xmlns:a16="http://schemas.microsoft.com/office/drawing/2014/main" id="{1375F2D2-7AE9-1468-C332-790B2AEECF5F}"/>
              </a:ext>
            </a:extLst>
          </p:cNvPr>
          <p:cNvSpPr txBox="1">
            <a:spLocks/>
          </p:cNvSpPr>
          <p:nvPr/>
        </p:nvSpPr>
        <p:spPr>
          <a:xfrm>
            <a:off x="6369816" y="1313925"/>
            <a:ext cx="5550041" cy="2018268"/>
          </a:xfrm>
          <a:prstGeom prst="rect">
            <a:avLst/>
          </a:prstGeom>
          <a:solidFill>
            <a:schemeClr val="bg1">
              <a:lumMod val="95000"/>
            </a:schemeClr>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it-IT" sz="2400" b="1" dirty="0">
                <a:solidFill>
                  <a:srgbClr val="FF0000"/>
                </a:solidFill>
              </a:rPr>
              <a:t>ADVANCE</a:t>
            </a:r>
          </a:p>
          <a:p>
            <a:pPr>
              <a:buFont typeface="Arial" panose="020B0604020202020204" pitchFamily="34" charset="0"/>
              <a:buChar char="•"/>
            </a:pPr>
            <a:r>
              <a:rPr lang="it-IT" sz="1400" kern="100" dirty="0">
                <a:ea typeface="Aptos" panose="020B0004020202020204" pitchFamily="34" charset="0"/>
                <a:cs typeface="Times New Roman" panose="02020603050405020304" pitchFamily="18" charset="0"/>
              </a:rPr>
              <a:t>Filippi-Codaccioni, O., </a:t>
            </a:r>
            <a:r>
              <a:rPr lang="it-IT" sz="1400" kern="100" dirty="0" err="1">
                <a:ea typeface="Aptos" panose="020B0004020202020204" pitchFamily="34" charset="0"/>
                <a:cs typeface="Times New Roman" panose="02020603050405020304" pitchFamily="18" charset="0"/>
              </a:rPr>
              <a:t>Moussus</a:t>
            </a:r>
            <a:r>
              <a:rPr lang="it-IT" sz="1400" kern="100" dirty="0">
                <a:ea typeface="Aptos" panose="020B0004020202020204" pitchFamily="34" charset="0"/>
                <a:cs typeface="Times New Roman" panose="02020603050405020304" pitchFamily="18" charset="0"/>
              </a:rPr>
              <a:t>, J.-P., </a:t>
            </a:r>
            <a:r>
              <a:rPr lang="it-IT" sz="1400" kern="100" dirty="0" err="1">
                <a:ea typeface="Aptos" panose="020B0004020202020204" pitchFamily="34" charset="0"/>
                <a:cs typeface="Times New Roman" panose="02020603050405020304" pitchFamily="18" charset="0"/>
              </a:rPr>
              <a:t>Urcun</a:t>
            </a:r>
            <a:r>
              <a:rPr lang="it-IT" sz="1400" kern="100" dirty="0">
                <a:ea typeface="Aptos" panose="020B0004020202020204" pitchFamily="34" charset="0"/>
                <a:cs typeface="Times New Roman" panose="02020603050405020304" pitchFamily="18" charset="0"/>
              </a:rPr>
              <a:t>, J.-P., </a:t>
            </a:r>
            <a:r>
              <a:rPr lang="it-IT" sz="1400" kern="100" dirty="0" err="1">
                <a:ea typeface="Aptos" panose="020B0004020202020204" pitchFamily="34" charset="0"/>
                <a:cs typeface="Times New Roman" panose="02020603050405020304" pitchFamily="18" charset="0"/>
              </a:rPr>
              <a:t>Jiguet</a:t>
            </a:r>
            <a:r>
              <a:rPr lang="it-IT" sz="1400" kern="100" dirty="0">
                <a:ea typeface="Aptos" panose="020B0004020202020204" pitchFamily="34" charset="0"/>
                <a:cs typeface="Times New Roman" panose="02020603050405020304" pitchFamily="18" charset="0"/>
              </a:rPr>
              <a:t>, F., 2010. </a:t>
            </a:r>
            <a:r>
              <a:rPr lang="it-IT" sz="1400" i="1" kern="100" dirty="0">
                <a:ea typeface="Aptos" panose="020B0004020202020204" pitchFamily="34" charset="0"/>
                <a:cs typeface="Times New Roman" panose="02020603050405020304" pitchFamily="18" charset="0"/>
              </a:rPr>
              <a:t>Advanced departure dates in long-distance migratory raptors. </a:t>
            </a:r>
            <a:r>
              <a:rPr lang="it-IT" sz="1400" kern="100" dirty="0">
                <a:ea typeface="Aptos" panose="020B0004020202020204" pitchFamily="34" charset="0"/>
                <a:cs typeface="Times New Roman" panose="02020603050405020304" pitchFamily="18" charset="0"/>
              </a:rPr>
              <a:t>Journal of </a:t>
            </a:r>
            <a:r>
              <a:rPr lang="it-IT" sz="1400" kern="100" dirty="0" err="1">
                <a:ea typeface="Aptos" panose="020B0004020202020204" pitchFamily="34" charset="0"/>
                <a:cs typeface="Times New Roman" panose="02020603050405020304" pitchFamily="18" charset="0"/>
              </a:rPr>
              <a:t>Ornithology</a:t>
            </a:r>
            <a:r>
              <a:rPr lang="it-IT" sz="1400" kern="100" dirty="0">
                <a:ea typeface="Aptos" panose="020B0004020202020204" pitchFamily="34" charset="0"/>
                <a:cs typeface="Times New Roman" panose="02020603050405020304" pitchFamily="18" charset="0"/>
              </a:rPr>
              <a:t> 151, 687–694.</a:t>
            </a:r>
          </a:p>
          <a:p>
            <a:pPr marL="0" indent="0">
              <a:buNone/>
            </a:pPr>
            <a:endParaRPr lang="it-IT" sz="1400" dirty="0"/>
          </a:p>
          <a:p>
            <a:pPr marL="0" indent="0">
              <a:buFont typeface="Wingdings 3" charset="2"/>
              <a:buNone/>
            </a:pPr>
            <a:endParaRPr lang="it-IT" sz="1400" dirty="0">
              <a:solidFill>
                <a:srgbClr val="FF0000"/>
              </a:solidFill>
            </a:endParaRPr>
          </a:p>
        </p:txBody>
      </p:sp>
      <p:pic>
        <p:nvPicPr>
          <p:cNvPr id="3" name="Picture 6" descr="Parco naturale delle Alpi Marittime - MontagneInRete - TSM">
            <a:extLst>
              <a:ext uri="{FF2B5EF4-FFF2-40B4-BE49-F238E27FC236}">
                <a16:creationId xmlns:a16="http://schemas.microsoft.com/office/drawing/2014/main" id="{57DF3271-3ADA-5016-D98A-D9766D465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descr="Immagine che contiene uccello, uccello acquatico, gabbiano, becco&#10;&#10;Il contenuto generato dall'IA potrebbe non essere corretto.">
            <a:extLst>
              <a:ext uri="{FF2B5EF4-FFF2-40B4-BE49-F238E27FC236}">
                <a16:creationId xmlns:a16="http://schemas.microsoft.com/office/drawing/2014/main" id="{8AEFA13B-E5D7-A3FB-882D-D0F672476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7" name="Immagine 6" descr="Immagine che contiene Elementi grafici, grafica, Carattere, Policromia&#10;&#10;Il contenuto generato dall'IA potrebbe non essere corretto.">
            <a:extLst>
              <a:ext uri="{FF2B5EF4-FFF2-40B4-BE49-F238E27FC236}">
                <a16:creationId xmlns:a16="http://schemas.microsoft.com/office/drawing/2014/main" id="{89BBF5F3-8DE3-9E66-A138-1F92FDA4C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10" name="Picture 4" descr="logo-unipr-square - Cipack">
            <a:extLst>
              <a:ext uri="{FF2B5EF4-FFF2-40B4-BE49-F238E27FC236}">
                <a16:creationId xmlns:a16="http://schemas.microsoft.com/office/drawing/2014/main" id="{E30E6A85-84D8-9E43-F67F-1AB57CF984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29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500"/>
                                        <p:tgtEl>
                                          <p:spTgt spid="4">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52419-9DFC-053B-38F1-DFFFCB2A37D4}"/>
            </a:ext>
          </a:extLst>
        </p:cNvPr>
        <p:cNvGrpSpPr/>
        <p:nvPr/>
      </p:nvGrpSpPr>
      <p:grpSpPr>
        <a:xfrm>
          <a:off x="0" y="0"/>
          <a:ext cx="0" cy="0"/>
          <a:chOff x="0" y="0"/>
          <a:chExt cx="0" cy="0"/>
        </a:xfrm>
      </p:grpSpPr>
      <p:sp>
        <p:nvSpPr>
          <p:cNvPr id="9" name="Titolo 4">
            <a:extLst>
              <a:ext uri="{FF2B5EF4-FFF2-40B4-BE49-F238E27FC236}">
                <a16:creationId xmlns:a16="http://schemas.microsoft.com/office/drawing/2014/main" id="{B5A10ADF-49F0-43FF-D68F-C30E5CF5EB50}"/>
              </a:ext>
            </a:extLst>
          </p:cNvPr>
          <p:cNvSpPr txBox="1">
            <a:spLocks/>
          </p:cNvSpPr>
          <p:nvPr/>
        </p:nvSpPr>
        <p:spPr>
          <a:xfrm>
            <a:off x="1660197" y="48907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1"/>
                </a:solidFill>
              </a:rPr>
              <a:t>CONCLUSIONS</a:t>
            </a:r>
          </a:p>
        </p:txBody>
      </p:sp>
      <p:sp>
        <p:nvSpPr>
          <p:cNvPr id="3" name="CasellaDiTesto 2">
            <a:extLst>
              <a:ext uri="{FF2B5EF4-FFF2-40B4-BE49-F238E27FC236}">
                <a16:creationId xmlns:a16="http://schemas.microsoft.com/office/drawing/2014/main" id="{BA558484-7FCC-2555-5F2F-9DF79DEF8C8E}"/>
              </a:ext>
            </a:extLst>
          </p:cNvPr>
          <p:cNvSpPr txBox="1"/>
          <p:nvPr/>
        </p:nvSpPr>
        <p:spPr>
          <a:xfrm>
            <a:off x="426216" y="1317172"/>
            <a:ext cx="11580727" cy="4194674"/>
          </a:xfrm>
          <a:prstGeom prst="rect">
            <a:avLst/>
          </a:prstGeom>
          <a:solidFill>
            <a:schemeClr val="accent1">
              <a:lumMod val="20000"/>
              <a:lumOff val="80000"/>
            </a:schemeClr>
          </a:solidFill>
        </p:spPr>
        <p:txBody>
          <a:bodyPr wrap="square" rtlCol="0">
            <a:spAutoFit/>
          </a:bodyPr>
          <a:lstStyle/>
          <a:p>
            <a:pPr marL="285750" indent="-285750">
              <a:lnSpc>
                <a:spcPct val="150000"/>
              </a:lnSpc>
              <a:buFont typeface="Arial" panose="020B0604020202020204" pitchFamily="34" charset="0"/>
              <a:buChar char="•"/>
            </a:pPr>
            <a:r>
              <a:rPr lang="en-GB" b="1" dirty="0"/>
              <a:t>Is there a relationship between the passage of individuals and meteorological variables?</a:t>
            </a:r>
          </a:p>
          <a:p>
            <a:pPr marL="1257300" lvl="2" indent="-342900">
              <a:lnSpc>
                <a:spcPct val="150000"/>
              </a:lnSpc>
              <a:buFont typeface="+mj-lt"/>
              <a:buAutoNum type="arabicPeriod"/>
            </a:pPr>
            <a:r>
              <a:rPr lang="en-GB" dirty="0"/>
              <a:t>On a daily basis, temperature and precipitation positively influence the passage of honey buzzards. However, when temperatures are too high, passages tend to decrease.</a:t>
            </a:r>
          </a:p>
          <a:p>
            <a:pPr marL="1257300" lvl="2" indent="-342900">
              <a:lnSpc>
                <a:spcPct val="150000"/>
              </a:lnSpc>
              <a:buFont typeface="+mj-lt"/>
              <a:buAutoNum type="arabicPeriod"/>
            </a:pPr>
            <a:r>
              <a:rPr lang="en-GB" dirty="0"/>
              <a:t>As precipitation increases, the passages increase.</a:t>
            </a:r>
          </a:p>
          <a:p>
            <a:pPr marL="1257300" lvl="2" indent="-342900">
              <a:lnSpc>
                <a:spcPct val="150000"/>
              </a:lnSpc>
              <a:buFont typeface="+mj-lt"/>
              <a:buAutoNum type="arabicPeriod"/>
            </a:pPr>
            <a:r>
              <a:rPr lang="en-GB" dirty="0"/>
              <a:t>Raptors slow down their migration when the wind is strong and temperatures are high.</a:t>
            </a:r>
          </a:p>
          <a:p>
            <a:pPr marL="1257300" lvl="2" indent="-342900">
              <a:lnSpc>
                <a:spcPct val="150000"/>
              </a:lnSpc>
              <a:buFont typeface="+mj-lt"/>
              <a:buAutoNum type="arabicPeriod"/>
            </a:pPr>
            <a:r>
              <a:rPr lang="en-GB" dirty="0"/>
              <a:t>Annually, in warmer years, the average peak day, the weighted average peak day, and the first peak day are later than in colder years. Therefore, honey buzzards tend to slow down their migration when it's warmer.</a:t>
            </a:r>
          </a:p>
          <a:p>
            <a:pPr marL="1257300" lvl="2" indent="-342900">
              <a:lnSpc>
                <a:spcPct val="150000"/>
              </a:lnSpc>
              <a:buFont typeface="+mj-lt"/>
              <a:buAutoNum type="arabicPeriod"/>
            </a:pPr>
            <a:r>
              <a:rPr lang="en-GB" dirty="0"/>
              <a:t>To gain a more complete understanding of the relationship between weather conditions and migration, data from Central Europe should also be considered.</a:t>
            </a:r>
            <a:endParaRPr lang="it-IT" dirty="0"/>
          </a:p>
        </p:txBody>
      </p:sp>
      <p:pic>
        <p:nvPicPr>
          <p:cNvPr id="2" name="Picture 6" descr="Parco naturale delle Alpi Marittime - MontagneInRete - TSM">
            <a:extLst>
              <a:ext uri="{FF2B5EF4-FFF2-40B4-BE49-F238E27FC236}">
                <a16:creationId xmlns:a16="http://schemas.microsoft.com/office/drawing/2014/main" id="{DD07AE97-F458-35B9-639B-81A24E0AC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descr="Immagine che contiene uccello, uccello acquatico, gabbiano, becco&#10;&#10;Il contenuto generato dall'IA potrebbe non essere corretto.">
            <a:extLst>
              <a:ext uri="{FF2B5EF4-FFF2-40B4-BE49-F238E27FC236}">
                <a16:creationId xmlns:a16="http://schemas.microsoft.com/office/drawing/2014/main" id="{F665FE63-3083-171A-E52B-FB53D949F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5" name="Immagine 4" descr="Immagine che contiene Elementi grafici, grafica, Carattere, Policromia&#10;&#10;Il contenuto generato dall'IA potrebbe non essere corretto.">
            <a:extLst>
              <a:ext uri="{FF2B5EF4-FFF2-40B4-BE49-F238E27FC236}">
                <a16:creationId xmlns:a16="http://schemas.microsoft.com/office/drawing/2014/main" id="{1314CFB6-0099-AB10-C6FA-687C9C47E6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6" name="Picture 4" descr="logo-unipr-square - Cipack">
            <a:extLst>
              <a:ext uri="{FF2B5EF4-FFF2-40B4-BE49-F238E27FC236}">
                <a16:creationId xmlns:a16="http://schemas.microsoft.com/office/drawing/2014/main" id="{BFDE9740-9161-CA07-BC28-556C80EEAE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40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18E5D-3538-6DA6-EF3B-68C85EBF2BA2}"/>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0DD200A3-F9B0-E11F-72BF-DEDC3D5DEF2A}"/>
              </a:ext>
            </a:extLst>
          </p:cNvPr>
          <p:cNvSpPr>
            <a:spLocks noGrp="1"/>
          </p:cNvSpPr>
          <p:nvPr>
            <p:ph type="title"/>
          </p:nvPr>
        </p:nvSpPr>
        <p:spPr>
          <a:xfrm>
            <a:off x="1761899" y="645881"/>
            <a:ext cx="8911687" cy="791033"/>
          </a:xfrm>
        </p:spPr>
        <p:txBody>
          <a:bodyPr/>
          <a:lstStyle/>
          <a:p>
            <a:r>
              <a:rPr lang="it-IT" b="1" dirty="0">
                <a:solidFill>
                  <a:schemeClr val="accent1"/>
                </a:solidFill>
              </a:rPr>
              <a:t>BIBLIOGRAPHY</a:t>
            </a:r>
          </a:p>
        </p:txBody>
      </p:sp>
      <p:sp>
        <p:nvSpPr>
          <p:cNvPr id="7" name="CasellaDiTesto 6">
            <a:extLst>
              <a:ext uri="{FF2B5EF4-FFF2-40B4-BE49-F238E27FC236}">
                <a16:creationId xmlns:a16="http://schemas.microsoft.com/office/drawing/2014/main" id="{FA2D1982-13EC-8878-DD10-C40EC107406E}"/>
              </a:ext>
            </a:extLst>
          </p:cNvPr>
          <p:cNvSpPr txBox="1"/>
          <p:nvPr/>
        </p:nvSpPr>
        <p:spPr>
          <a:xfrm>
            <a:off x="337456" y="1382484"/>
            <a:ext cx="11473544" cy="4448782"/>
          </a:xfrm>
          <a:prstGeom prst="rect">
            <a:avLst/>
          </a:prstGeom>
          <a:solidFill>
            <a:schemeClr val="bg1">
              <a:lumMod val="95000"/>
            </a:schemeClr>
          </a:solidFill>
        </p:spPr>
        <p:txBody>
          <a:bodyPr wrap="square">
            <a:spAutoFit/>
          </a:bodyPr>
          <a:lstStyle/>
          <a:p>
            <a:pPr algn="just">
              <a:lnSpc>
                <a:spcPct val="150000"/>
              </a:lnSpc>
              <a:spcAft>
                <a:spcPts val="800"/>
              </a:spcAft>
            </a:pPr>
            <a:r>
              <a:rPr lang="it-IT" sz="1000" b="1" kern="0" dirty="0">
                <a:effectLst/>
                <a:latin typeface="+mj-lt"/>
                <a:ea typeface="Times New Roman" panose="02020603050405020304" pitchFamily="18" charset="0"/>
                <a:cs typeface="Times New Roman" panose="02020603050405020304" pitchFamily="18" charset="0"/>
              </a:rPr>
              <a:t>Filippi-Codaccioni, Ondine, Jean-Pierre </a:t>
            </a:r>
            <a:r>
              <a:rPr lang="it-IT" sz="1000" b="1" kern="0" dirty="0" err="1">
                <a:effectLst/>
                <a:latin typeface="+mj-lt"/>
                <a:ea typeface="Times New Roman" panose="02020603050405020304" pitchFamily="18" charset="0"/>
                <a:cs typeface="Times New Roman" panose="02020603050405020304" pitchFamily="18" charset="0"/>
              </a:rPr>
              <a:t>Moussus</a:t>
            </a:r>
            <a:r>
              <a:rPr lang="it-IT" sz="1000" b="1" kern="0" dirty="0">
                <a:effectLst/>
                <a:latin typeface="+mj-lt"/>
                <a:ea typeface="Times New Roman" panose="02020603050405020304" pitchFamily="18" charset="0"/>
                <a:cs typeface="Times New Roman" panose="02020603050405020304" pitchFamily="18" charset="0"/>
              </a:rPr>
              <a:t>, Jean-Paul </a:t>
            </a:r>
            <a:r>
              <a:rPr lang="it-IT" sz="1000" b="1" kern="0" dirty="0" err="1">
                <a:effectLst/>
                <a:latin typeface="+mj-lt"/>
                <a:ea typeface="Times New Roman" panose="02020603050405020304" pitchFamily="18" charset="0"/>
                <a:cs typeface="Times New Roman" panose="02020603050405020304" pitchFamily="18" charset="0"/>
              </a:rPr>
              <a:t>Urcun</a:t>
            </a:r>
            <a:r>
              <a:rPr lang="it-IT" sz="1000" b="1" kern="0" dirty="0">
                <a:effectLst/>
                <a:latin typeface="+mj-lt"/>
                <a:ea typeface="Times New Roman" panose="02020603050405020304" pitchFamily="18" charset="0"/>
                <a:cs typeface="Times New Roman" panose="02020603050405020304" pitchFamily="18" charset="0"/>
              </a:rPr>
              <a:t>, e Frédéric </a:t>
            </a:r>
            <a:r>
              <a:rPr lang="it-IT" sz="1000" b="1" kern="0" dirty="0" err="1">
                <a:effectLst/>
                <a:latin typeface="+mj-lt"/>
                <a:ea typeface="Times New Roman" panose="02020603050405020304" pitchFamily="18" charset="0"/>
                <a:cs typeface="Times New Roman" panose="02020603050405020304" pitchFamily="18" charset="0"/>
              </a:rPr>
              <a:t>Jiguet</a:t>
            </a:r>
            <a:r>
              <a:rPr lang="it-IT" sz="1000" b="1" kern="0" dirty="0">
                <a:effectLst/>
                <a:latin typeface="+mj-lt"/>
                <a:ea typeface="Times New Roman" panose="02020603050405020304" pitchFamily="18" charset="0"/>
                <a:cs typeface="Times New Roman" panose="02020603050405020304" pitchFamily="18" charset="0"/>
              </a:rPr>
              <a:t>.</a:t>
            </a:r>
            <a:r>
              <a:rPr lang="it-IT" sz="1000" kern="0" dirty="0">
                <a:effectLst/>
                <a:latin typeface="+mj-lt"/>
                <a:ea typeface="Times New Roman" panose="02020603050405020304" pitchFamily="18" charset="0"/>
                <a:cs typeface="Times New Roman" panose="02020603050405020304" pitchFamily="18" charset="0"/>
              </a:rPr>
              <a:t> «Advanced departure dates in long-distance migratory raptors». </a:t>
            </a:r>
            <a:r>
              <a:rPr lang="it-IT" sz="1000" i="1" kern="0" dirty="0">
                <a:effectLst/>
                <a:latin typeface="+mj-lt"/>
                <a:ea typeface="Times New Roman" panose="02020603050405020304" pitchFamily="18" charset="0"/>
                <a:cs typeface="Times New Roman" panose="02020603050405020304" pitchFamily="18" charset="0"/>
              </a:rPr>
              <a:t>Journal of </a:t>
            </a:r>
            <a:r>
              <a:rPr lang="it-IT" sz="1000" i="1" kern="0" dirty="0" err="1">
                <a:effectLst/>
                <a:latin typeface="+mj-lt"/>
                <a:ea typeface="Times New Roman" panose="02020603050405020304" pitchFamily="18" charset="0"/>
                <a:cs typeface="Times New Roman" panose="02020603050405020304" pitchFamily="18" charset="0"/>
              </a:rPr>
              <a:t>Ornithology</a:t>
            </a:r>
            <a:r>
              <a:rPr lang="it-IT" sz="1000" kern="0" dirty="0">
                <a:effectLst/>
                <a:latin typeface="+mj-lt"/>
                <a:ea typeface="Times New Roman" panose="02020603050405020304" pitchFamily="18" charset="0"/>
                <a:cs typeface="Times New Roman" panose="02020603050405020304" pitchFamily="18" charset="0"/>
              </a:rPr>
              <a:t> 151 (2010): 687–94.</a:t>
            </a:r>
            <a:endParaRPr lang="it-IT" sz="1000" kern="100" dirty="0">
              <a:effectLst/>
              <a:latin typeface="+mj-l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latin typeface="+mj-lt"/>
                <a:ea typeface="Times New Roman" panose="02020603050405020304" pitchFamily="18" charset="0"/>
                <a:cs typeface="Times New Roman" panose="02020603050405020304" pitchFamily="18" charset="0"/>
              </a:rPr>
              <a:t>Kunz, Thomas H, Sidney A </a:t>
            </a:r>
            <a:r>
              <a:rPr lang="it-IT" sz="1000" b="1" kern="0" dirty="0" err="1">
                <a:effectLst/>
                <a:latin typeface="+mj-lt"/>
                <a:ea typeface="Times New Roman" panose="02020603050405020304" pitchFamily="18" charset="0"/>
                <a:cs typeface="Times New Roman" panose="02020603050405020304" pitchFamily="18" charset="0"/>
              </a:rPr>
              <a:t>Gauthreaux</a:t>
            </a:r>
            <a:r>
              <a:rPr lang="it-IT" sz="1000" b="1" kern="0" dirty="0">
                <a:effectLst/>
                <a:latin typeface="+mj-lt"/>
                <a:ea typeface="Times New Roman" panose="02020603050405020304" pitchFamily="18" charset="0"/>
                <a:cs typeface="Times New Roman" panose="02020603050405020304" pitchFamily="18" charset="0"/>
              </a:rPr>
              <a:t> Jr, </a:t>
            </a:r>
            <a:r>
              <a:rPr lang="it-IT" sz="1000" b="1" kern="0" dirty="0" err="1">
                <a:effectLst/>
                <a:latin typeface="+mj-lt"/>
                <a:ea typeface="Times New Roman" panose="02020603050405020304" pitchFamily="18" charset="0"/>
                <a:cs typeface="Times New Roman" panose="02020603050405020304" pitchFamily="18" charset="0"/>
              </a:rPr>
              <a:t>Nickolay</a:t>
            </a:r>
            <a:r>
              <a:rPr lang="it-IT" sz="1000" b="1" kern="0" dirty="0">
                <a:effectLst/>
                <a:latin typeface="+mj-lt"/>
                <a:ea typeface="Times New Roman" panose="02020603050405020304" pitchFamily="18" charset="0"/>
                <a:cs typeface="Times New Roman" panose="02020603050405020304" pitchFamily="18" charset="0"/>
              </a:rPr>
              <a:t> I Hristov, Jason W Horn, Gareth Jones, Elisabeth KV </a:t>
            </a:r>
            <a:r>
              <a:rPr lang="it-IT" sz="1000" b="1" kern="0" dirty="0" err="1">
                <a:effectLst/>
                <a:latin typeface="+mj-lt"/>
                <a:ea typeface="Times New Roman" panose="02020603050405020304" pitchFamily="18" charset="0"/>
                <a:cs typeface="Times New Roman" panose="02020603050405020304" pitchFamily="18" charset="0"/>
              </a:rPr>
              <a:t>Kalko</a:t>
            </a:r>
            <a:r>
              <a:rPr lang="it-IT" sz="1000" b="1" kern="0" dirty="0">
                <a:effectLst/>
                <a:latin typeface="+mj-lt"/>
                <a:ea typeface="Times New Roman" panose="02020603050405020304" pitchFamily="18" charset="0"/>
                <a:cs typeface="Times New Roman" panose="02020603050405020304" pitchFamily="18" charset="0"/>
              </a:rPr>
              <a:t>, Ronald P Larkin, et al.</a:t>
            </a:r>
            <a:r>
              <a:rPr lang="it-IT" sz="1000" kern="0" dirty="0">
                <a:effectLst/>
                <a:latin typeface="+mj-lt"/>
                <a:ea typeface="Times New Roman" panose="02020603050405020304" pitchFamily="18" charset="0"/>
                <a:cs typeface="Times New Roman" panose="02020603050405020304" pitchFamily="18" charset="0"/>
              </a:rPr>
              <a:t> «</a:t>
            </a:r>
            <a:r>
              <a:rPr lang="it-IT" sz="1000" kern="0" dirty="0" err="1">
                <a:effectLst/>
                <a:latin typeface="+mj-lt"/>
                <a:ea typeface="Times New Roman" panose="02020603050405020304" pitchFamily="18" charset="0"/>
                <a:cs typeface="Times New Roman" panose="02020603050405020304" pitchFamily="18" charset="0"/>
              </a:rPr>
              <a:t>Aeroecology</a:t>
            </a:r>
            <a:r>
              <a:rPr lang="it-IT" sz="1000" kern="0" dirty="0">
                <a:effectLst/>
                <a:latin typeface="+mj-lt"/>
                <a:ea typeface="Times New Roman" panose="02020603050405020304" pitchFamily="18" charset="0"/>
                <a:cs typeface="Times New Roman" panose="02020603050405020304" pitchFamily="18" charset="0"/>
              </a:rPr>
              <a:t>: </a:t>
            </a:r>
            <a:r>
              <a:rPr lang="it-IT" sz="1000" kern="0" dirty="0" err="1">
                <a:effectLst/>
                <a:latin typeface="+mj-lt"/>
                <a:ea typeface="Times New Roman" panose="02020603050405020304" pitchFamily="18" charset="0"/>
                <a:cs typeface="Times New Roman" panose="02020603050405020304" pitchFamily="18" charset="0"/>
              </a:rPr>
              <a:t>probing</a:t>
            </a:r>
            <a:r>
              <a:rPr lang="it-IT" sz="1000" kern="0" dirty="0">
                <a:effectLst/>
                <a:latin typeface="+mj-lt"/>
                <a:ea typeface="Times New Roman" panose="02020603050405020304" pitchFamily="18" charset="0"/>
                <a:cs typeface="Times New Roman" panose="02020603050405020304" pitchFamily="18" charset="0"/>
              </a:rPr>
              <a:t> and </a:t>
            </a:r>
            <a:r>
              <a:rPr lang="it-IT" sz="1000" kern="0" dirty="0" err="1">
                <a:effectLst/>
                <a:latin typeface="+mj-lt"/>
                <a:ea typeface="Times New Roman" panose="02020603050405020304" pitchFamily="18" charset="0"/>
                <a:cs typeface="Times New Roman" panose="02020603050405020304" pitchFamily="18" charset="0"/>
              </a:rPr>
              <a:t>modeling</a:t>
            </a:r>
            <a:r>
              <a:rPr lang="it-IT" sz="1000" kern="0" dirty="0">
                <a:effectLst/>
                <a:latin typeface="+mj-lt"/>
                <a:ea typeface="Times New Roman" panose="02020603050405020304" pitchFamily="18" charset="0"/>
                <a:cs typeface="Times New Roman" panose="02020603050405020304" pitchFamily="18" charset="0"/>
              </a:rPr>
              <a:t> the </a:t>
            </a:r>
            <a:r>
              <a:rPr lang="it-IT" sz="1000" kern="0" dirty="0" err="1">
                <a:effectLst/>
                <a:latin typeface="+mj-lt"/>
                <a:ea typeface="Times New Roman" panose="02020603050405020304" pitchFamily="18" charset="0"/>
                <a:cs typeface="Times New Roman" panose="02020603050405020304" pitchFamily="18" charset="0"/>
              </a:rPr>
              <a:t>aerosphere</a:t>
            </a:r>
            <a:r>
              <a:rPr lang="it-IT" sz="1000" kern="0" dirty="0">
                <a:effectLst/>
                <a:latin typeface="+mj-lt"/>
                <a:ea typeface="Times New Roman" panose="02020603050405020304" pitchFamily="18" charset="0"/>
                <a:cs typeface="Times New Roman" panose="02020603050405020304" pitchFamily="18" charset="0"/>
              </a:rPr>
              <a:t>». </a:t>
            </a:r>
            <a:r>
              <a:rPr lang="it-IT" sz="1000" i="1" kern="0" dirty="0">
                <a:effectLst/>
                <a:latin typeface="+mj-lt"/>
                <a:ea typeface="Times New Roman" panose="02020603050405020304" pitchFamily="18" charset="0"/>
                <a:cs typeface="Times New Roman" panose="02020603050405020304" pitchFamily="18" charset="0"/>
              </a:rPr>
              <a:t>Integrative and comparative biology</a:t>
            </a:r>
            <a:r>
              <a:rPr lang="it-IT" sz="1000" kern="0" dirty="0">
                <a:effectLst/>
                <a:latin typeface="+mj-lt"/>
                <a:ea typeface="Times New Roman" panose="02020603050405020304" pitchFamily="18" charset="0"/>
                <a:cs typeface="Times New Roman" panose="02020603050405020304" pitchFamily="18" charset="0"/>
              </a:rPr>
              <a:t> 48, fasc. 1 (2008): 1–11.</a:t>
            </a:r>
            <a:endParaRPr lang="it-IT" sz="1000" kern="100" dirty="0">
              <a:effectLst/>
              <a:latin typeface="+mj-l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latin typeface="+mj-lt"/>
                <a:ea typeface="Times New Roman" panose="02020603050405020304" pitchFamily="18" charset="0"/>
                <a:cs typeface="Times New Roman" panose="02020603050405020304" pitchFamily="18" charset="0"/>
              </a:rPr>
              <a:t>Both, Christiaan, e </a:t>
            </a:r>
            <a:r>
              <a:rPr lang="it-IT" sz="1000" b="1" kern="0" dirty="0" err="1">
                <a:effectLst/>
                <a:latin typeface="+mj-lt"/>
                <a:ea typeface="Times New Roman" panose="02020603050405020304" pitchFamily="18" charset="0"/>
                <a:cs typeface="Times New Roman" panose="02020603050405020304" pitchFamily="18" charset="0"/>
              </a:rPr>
              <a:t>Luc</a:t>
            </a:r>
            <a:r>
              <a:rPr lang="it-IT" sz="1000" b="1" kern="0" dirty="0">
                <a:effectLst/>
                <a:latin typeface="+mj-lt"/>
                <a:ea typeface="Times New Roman" panose="02020603050405020304" pitchFamily="18" charset="0"/>
                <a:cs typeface="Times New Roman" panose="02020603050405020304" pitchFamily="18" charset="0"/>
              </a:rPr>
              <a:t> te </a:t>
            </a:r>
            <a:r>
              <a:rPr lang="it-IT" sz="1000" b="1" kern="0" dirty="0" err="1">
                <a:effectLst/>
                <a:latin typeface="+mj-lt"/>
                <a:ea typeface="Times New Roman" panose="02020603050405020304" pitchFamily="18" charset="0"/>
                <a:cs typeface="Times New Roman" panose="02020603050405020304" pitchFamily="18" charset="0"/>
              </a:rPr>
              <a:t>Marvelde</a:t>
            </a:r>
            <a:r>
              <a:rPr lang="it-IT" sz="1000" b="1" kern="0" dirty="0">
                <a:effectLst/>
                <a:latin typeface="+mj-lt"/>
                <a:ea typeface="Times New Roman" panose="02020603050405020304" pitchFamily="18" charset="0"/>
                <a:cs typeface="Times New Roman" panose="02020603050405020304" pitchFamily="18" charset="0"/>
              </a:rPr>
              <a:t>.</a:t>
            </a:r>
            <a:r>
              <a:rPr lang="it-IT" sz="1000" kern="0" dirty="0">
                <a:effectLst/>
                <a:latin typeface="+mj-lt"/>
                <a:ea typeface="Times New Roman" panose="02020603050405020304" pitchFamily="18" charset="0"/>
                <a:cs typeface="Times New Roman" panose="02020603050405020304" pitchFamily="18" charset="0"/>
              </a:rPr>
              <a:t> «Climate change and timing of avian breeding and migration throughout Europe». </a:t>
            </a:r>
            <a:r>
              <a:rPr lang="it-IT" sz="1000" i="1" kern="0" dirty="0">
                <a:effectLst/>
                <a:latin typeface="+mj-lt"/>
                <a:ea typeface="Times New Roman" panose="02020603050405020304" pitchFamily="18" charset="0"/>
                <a:cs typeface="Times New Roman" panose="02020603050405020304" pitchFamily="18" charset="0"/>
              </a:rPr>
              <a:t>Climate Research</a:t>
            </a:r>
            <a:r>
              <a:rPr lang="it-IT" sz="1000" kern="0" dirty="0">
                <a:effectLst/>
                <a:latin typeface="+mj-lt"/>
                <a:ea typeface="Times New Roman" panose="02020603050405020304" pitchFamily="18" charset="0"/>
                <a:cs typeface="Times New Roman" panose="02020603050405020304" pitchFamily="18" charset="0"/>
              </a:rPr>
              <a:t> 35, fasc. 1–2 (2007): 93–105.</a:t>
            </a:r>
            <a:endParaRPr lang="it-IT" sz="1000" kern="100" dirty="0">
              <a:effectLst/>
              <a:latin typeface="+mj-l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err="1">
                <a:effectLst/>
                <a:latin typeface="+mj-lt"/>
                <a:ea typeface="Times New Roman" panose="02020603050405020304" pitchFamily="18" charset="0"/>
                <a:cs typeface="Times New Roman" panose="02020603050405020304" pitchFamily="18" charset="0"/>
              </a:rPr>
              <a:t>Haest</a:t>
            </a:r>
            <a:r>
              <a:rPr lang="it-IT" sz="1000" b="1" kern="0" dirty="0">
                <a:effectLst/>
                <a:latin typeface="+mj-lt"/>
                <a:ea typeface="Times New Roman" panose="02020603050405020304" pitchFamily="18" charset="0"/>
                <a:cs typeface="Times New Roman" panose="02020603050405020304" pitchFamily="18" charset="0"/>
              </a:rPr>
              <a:t>, </a:t>
            </a:r>
            <a:r>
              <a:rPr lang="it-IT" sz="1000" b="1" kern="0" dirty="0" err="1">
                <a:effectLst/>
                <a:latin typeface="+mj-lt"/>
                <a:ea typeface="Times New Roman" panose="02020603050405020304" pitchFamily="18" charset="0"/>
                <a:cs typeface="Times New Roman" panose="02020603050405020304" pitchFamily="18" charset="0"/>
              </a:rPr>
              <a:t>Birgen</a:t>
            </a:r>
            <a:r>
              <a:rPr lang="it-IT" sz="1000" b="1" kern="0" dirty="0">
                <a:effectLst/>
                <a:latin typeface="+mj-lt"/>
                <a:ea typeface="Times New Roman" panose="02020603050405020304" pitchFamily="18" charset="0"/>
                <a:cs typeface="Times New Roman" panose="02020603050405020304" pitchFamily="18" charset="0"/>
              </a:rPr>
              <a:t>, Phillip M </a:t>
            </a:r>
            <a:r>
              <a:rPr lang="it-IT" sz="1000" b="1" kern="0" dirty="0" err="1">
                <a:effectLst/>
                <a:latin typeface="+mj-lt"/>
                <a:ea typeface="Times New Roman" panose="02020603050405020304" pitchFamily="18" charset="0"/>
                <a:cs typeface="Times New Roman" panose="02020603050405020304" pitchFamily="18" charset="0"/>
              </a:rPr>
              <a:t>Stepanian</a:t>
            </a:r>
            <a:r>
              <a:rPr lang="it-IT" sz="1000" b="1" kern="0" dirty="0">
                <a:effectLst/>
                <a:latin typeface="+mj-lt"/>
                <a:ea typeface="Times New Roman" panose="02020603050405020304" pitchFamily="18" charset="0"/>
                <a:cs typeface="Times New Roman" panose="02020603050405020304" pitchFamily="18" charset="0"/>
              </a:rPr>
              <a:t>, Charlotte E Wainwright, Felix Liechti, e </a:t>
            </a:r>
            <a:r>
              <a:rPr lang="it-IT" sz="1000" b="1" kern="0" dirty="0" err="1">
                <a:effectLst/>
                <a:latin typeface="+mj-lt"/>
                <a:ea typeface="Times New Roman" panose="02020603050405020304" pitchFamily="18" charset="0"/>
                <a:cs typeface="Times New Roman" panose="02020603050405020304" pitchFamily="18" charset="0"/>
              </a:rPr>
              <a:t>Silke</a:t>
            </a:r>
            <a:r>
              <a:rPr lang="it-IT" sz="1000" b="1" kern="0" dirty="0">
                <a:effectLst/>
                <a:latin typeface="+mj-lt"/>
                <a:ea typeface="Times New Roman" panose="02020603050405020304" pitchFamily="18" charset="0"/>
                <a:cs typeface="Times New Roman" panose="02020603050405020304" pitchFamily="18" charset="0"/>
              </a:rPr>
              <a:t> Bauer.</a:t>
            </a:r>
            <a:r>
              <a:rPr lang="it-IT" sz="1000" kern="0" dirty="0">
                <a:effectLst/>
                <a:latin typeface="+mj-lt"/>
                <a:ea typeface="Times New Roman" panose="02020603050405020304" pitchFamily="18" charset="0"/>
                <a:cs typeface="Times New Roman" panose="02020603050405020304" pitchFamily="18" charset="0"/>
              </a:rPr>
              <a:t> «Climatic drivers of (changes in) bat migration phenology at Bracken Cave (USA)». </a:t>
            </a:r>
            <a:r>
              <a:rPr lang="it-IT" sz="1000" i="1" kern="0" dirty="0">
                <a:effectLst/>
                <a:latin typeface="+mj-lt"/>
                <a:ea typeface="Times New Roman" panose="02020603050405020304" pitchFamily="18" charset="0"/>
                <a:cs typeface="Times New Roman" panose="02020603050405020304" pitchFamily="18" charset="0"/>
              </a:rPr>
              <a:t>Global Change Biology</a:t>
            </a:r>
            <a:r>
              <a:rPr lang="it-IT" sz="1000" kern="0" dirty="0">
                <a:effectLst/>
                <a:latin typeface="+mj-lt"/>
                <a:ea typeface="Times New Roman" panose="02020603050405020304" pitchFamily="18" charset="0"/>
                <a:cs typeface="Times New Roman" panose="02020603050405020304" pitchFamily="18" charset="0"/>
              </a:rPr>
              <a:t> 27, fasc. 4 (2021): 768–80.</a:t>
            </a:r>
            <a:endParaRPr lang="it-IT" sz="1000" kern="100" dirty="0">
              <a:effectLst/>
              <a:latin typeface="+mj-lt"/>
              <a:ea typeface="Aptos" panose="020B0004020202020204" pitchFamily="34" charset="0"/>
              <a:cs typeface="Times New Roman" panose="02020603050405020304" pitchFamily="18" charset="0"/>
            </a:endParaRPr>
          </a:p>
          <a:p>
            <a:pPr algn="just">
              <a:lnSpc>
                <a:spcPct val="150000"/>
              </a:lnSpc>
              <a:spcAft>
                <a:spcPts val="800"/>
              </a:spcAft>
            </a:pPr>
            <a:r>
              <a:rPr lang="it-IT" sz="1000" b="1" kern="100" dirty="0" err="1">
                <a:effectLst/>
                <a:latin typeface="+mj-lt"/>
                <a:ea typeface="Aptos" panose="020B0004020202020204" pitchFamily="34" charset="0"/>
                <a:cs typeface="Times New Roman" panose="02020603050405020304" pitchFamily="18" charset="0"/>
              </a:rPr>
              <a:t>Baccetti</a:t>
            </a:r>
            <a:r>
              <a:rPr lang="it-IT" sz="1000" b="1" kern="100" dirty="0">
                <a:effectLst/>
                <a:latin typeface="+mj-lt"/>
                <a:ea typeface="Aptos" panose="020B0004020202020204" pitchFamily="34" charset="0"/>
                <a:cs typeface="Times New Roman" panose="02020603050405020304" pitchFamily="18" charset="0"/>
              </a:rPr>
              <a:t> N., Fracasso G. &amp; Commissione Ornitologica Italiana.</a:t>
            </a:r>
            <a:r>
              <a:rPr lang="it-IT" sz="1000" kern="100" dirty="0">
                <a:effectLst/>
                <a:latin typeface="+mj-lt"/>
                <a:ea typeface="Aptos" panose="020B0004020202020204" pitchFamily="34" charset="0"/>
                <a:cs typeface="Times New Roman" panose="02020603050405020304" pitchFamily="18" charset="0"/>
              </a:rPr>
              <a:t> – </a:t>
            </a:r>
            <a:r>
              <a:rPr lang="it-IT" sz="1000" kern="0" dirty="0">
                <a:effectLst/>
                <a:latin typeface="+mj-lt"/>
                <a:ea typeface="Times New Roman" panose="02020603050405020304" pitchFamily="18" charset="0"/>
                <a:cs typeface="Times New Roman" panose="02020603050405020304" pitchFamily="18" charset="0"/>
              </a:rPr>
              <a:t>«</a:t>
            </a:r>
            <a:r>
              <a:rPr lang="it-IT" sz="1000" kern="100" dirty="0">
                <a:effectLst/>
                <a:latin typeface="+mj-lt"/>
                <a:ea typeface="Aptos" panose="020B0004020202020204" pitchFamily="34" charset="0"/>
                <a:cs typeface="Times New Roman" panose="02020603050405020304" pitchFamily="18" charset="0"/>
              </a:rPr>
              <a:t>Lista CISO-COI 2020 degli uccelli italiani</a:t>
            </a:r>
            <a:r>
              <a:rPr lang="it-IT" sz="1000" kern="0" dirty="0">
                <a:effectLst/>
                <a:latin typeface="+mj-lt"/>
                <a:ea typeface="Times New Roman" panose="02020603050405020304" pitchFamily="18" charset="0"/>
                <a:cs typeface="Times New Roman" panose="02020603050405020304" pitchFamily="18" charset="0"/>
              </a:rPr>
              <a:t>»</a:t>
            </a:r>
            <a:r>
              <a:rPr lang="it-IT" sz="1000" kern="100" dirty="0">
                <a:effectLst/>
                <a:latin typeface="+mj-lt"/>
                <a:ea typeface="Aptos" panose="020B0004020202020204" pitchFamily="34" charset="0"/>
                <a:cs typeface="Times New Roman" panose="02020603050405020304" pitchFamily="18" charset="0"/>
              </a:rPr>
              <a:t>. </a:t>
            </a:r>
            <a:r>
              <a:rPr lang="it-IT" sz="1000" i="1" kern="100" dirty="0">
                <a:effectLst/>
                <a:latin typeface="+mj-lt"/>
                <a:ea typeface="Aptos" panose="020B0004020202020204" pitchFamily="34" charset="0"/>
                <a:cs typeface="Times New Roman" panose="02020603050405020304" pitchFamily="18" charset="0"/>
              </a:rPr>
              <a:t>Avocetta, 2021</a:t>
            </a:r>
            <a:r>
              <a:rPr lang="it-IT" sz="1000" kern="100" dirty="0">
                <a:effectLst/>
                <a:latin typeface="+mj-lt"/>
                <a:ea typeface="Aptos" panose="020B0004020202020204" pitchFamily="34" charset="0"/>
                <a:cs typeface="Times New Roman" panose="02020603050405020304" pitchFamily="18" charset="0"/>
              </a:rPr>
              <a:t>.</a:t>
            </a:r>
          </a:p>
          <a:p>
            <a:pPr algn="just">
              <a:lnSpc>
                <a:spcPct val="150000"/>
              </a:lnSpc>
              <a:spcAft>
                <a:spcPts val="800"/>
              </a:spcAft>
            </a:pPr>
            <a:r>
              <a:rPr lang="it-IT" sz="1000" b="1" kern="0" dirty="0">
                <a:effectLst/>
                <a:latin typeface="+mj-lt"/>
                <a:ea typeface="Times New Roman" panose="02020603050405020304" pitchFamily="18" charset="0"/>
                <a:cs typeface="Times New Roman" panose="02020603050405020304" pitchFamily="18" charset="0"/>
              </a:rPr>
              <a:t>Bergen, </a:t>
            </a:r>
            <a:r>
              <a:rPr lang="it-IT" sz="1000" b="1" kern="0" dirty="0" err="1">
                <a:effectLst/>
                <a:latin typeface="+mj-lt"/>
                <a:ea typeface="Times New Roman" panose="02020603050405020304" pitchFamily="18" charset="0"/>
                <a:cs typeface="Times New Roman" panose="02020603050405020304" pitchFamily="18" charset="0"/>
              </a:rPr>
              <a:t>Valentijn</a:t>
            </a:r>
            <a:r>
              <a:rPr lang="it-IT" sz="1000" b="1" kern="0" dirty="0">
                <a:effectLst/>
                <a:latin typeface="+mj-lt"/>
                <a:ea typeface="Times New Roman" panose="02020603050405020304" pitchFamily="18" charset="0"/>
                <a:cs typeface="Times New Roman" panose="02020603050405020304" pitchFamily="18" charset="0"/>
              </a:rPr>
              <a:t> S van</a:t>
            </a:r>
            <a:r>
              <a:rPr lang="it-IT" sz="1000" kern="0" dirty="0">
                <a:effectLst/>
                <a:latin typeface="+mj-lt"/>
                <a:ea typeface="Times New Roman" panose="02020603050405020304" pitchFamily="18" charset="0"/>
                <a:cs typeface="Times New Roman" panose="02020603050405020304" pitchFamily="18" charset="0"/>
              </a:rPr>
              <a:t>. «The </a:t>
            </a:r>
            <a:r>
              <a:rPr lang="it-IT" sz="1000" kern="0" dirty="0" err="1">
                <a:effectLst/>
                <a:latin typeface="+mj-lt"/>
                <a:ea typeface="Times New Roman" panose="02020603050405020304" pitchFamily="18" charset="0"/>
                <a:cs typeface="Times New Roman" panose="02020603050405020304" pitchFamily="18" charset="0"/>
              </a:rPr>
              <a:t>honey-buzzards</a:t>
            </a:r>
            <a:r>
              <a:rPr lang="it-IT" sz="1000" kern="0" dirty="0">
                <a:effectLst/>
                <a:latin typeface="+mj-lt"/>
                <a:ea typeface="Times New Roman" panose="02020603050405020304" pitchFamily="18" charset="0"/>
                <a:cs typeface="Times New Roman" panose="02020603050405020304" pitchFamily="18" charset="0"/>
              </a:rPr>
              <a:t> of the </a:t>
            </a:r>
            <a:r>
              <a:rPr lang="it-IT" sz="1000" kern="0" dirty="0" err="1">
                <a:effectLst/>
                <a:latin typeface="+mj-lt"/>
                <a:ea typeface="Times New Roman" panose="02020603050405020304" pitchFamily="18" charset="0"/>
                <a:cs typeface="Times New Roman" panose="02020603050405020304" pitchFamily="18" charset="0"/>
              </a:rPr>
              <a:t>Sensebezirk</a:t>
            </a:r>
            <a:r>
              <a:rPr lang="it-IT" sz="1000" kern="0" dirty="0">
                <a:effectLst/>
                <a:latin typeface="+mj-lt"/>
                <a:ea typeface="Times New Roman" panose="02020603050405020304" pitchFamily="18" charset="0"/>
                <a:cs typeface="Times New Roman" panose="02020603050405020304" pitchFamily="18" charset="0"/>
              </a:rPr>
              <a:t>: first </a:t>
            </a:r>
            <a:r>
              <a:rPr lang="it-IT" sz="1000" kern="0" dirty="0" err="1">
                <a:effectLst/>
                <a:latin typeface="+mj-lt"/>
                <a:ea typeface="Times New Roman" panose="02020603050405020304" pitchFamily="18" charset="0"/>
                <a:cs typeface="Times New Roman" panose="02020603050405020304" pitchFamily="18" charset="0"/>
              </a:rPr>
              <a:t>findings</a:t>
            </a:r>
            <a:r>
              <a:rPr lang="it-IT" sz="1000" kern="0" dirty="0">
                <a:effectLst/>
                <a:latin typeface="+mj-lt"/>
                <a:ea typeface="Times New Roman" panose="02020603050405020304" pitchFamily="18" charset="0"/>
                <a:cs typeface="Times New Roman" panose="02020603050405020304" pitchFamily="18" charset="0"/>
              </a:rPr>
              <a:t> on density, diet, </a:t>
            </a:r>
            <a:r>
              <a:rPr lang="it-IT" sz="1000" kern="0" dirty="0" err="1">
                <a:effectLst/>
                <a:latin typeface="+mj-lt"/>
                <a:ea typeface="Times New Roman" panose="02020603050405020304" pitchFamily="18" charset="0"/>
                <a:cs typeface="Times New Roman" panose="02020603050405020304" pitchFamily="18" charset="0"/>
              </a:rPr>
              <a:t>reproduction</a:t>
            </a:r>
            <a:r>
              <a:rPr lang="it-IT" sz="1000" kern="0" dirty="0">
                <a:effectLst/>
                <a:latin typeface="+mj-lt"/>
                <a:ea typeface="Times New Roman" panose="02020603050405020304" pitchFamily="18" charset="0"/>
                <a:cs typeface="Times New Roman" panose="02020603050405020304" pitchFamily="18" charset="0"/>
              </a:rPr>
              <a:t> and food competition in a Swiss population of honey-buzzard Pernis apivorus». </a:t>
            </a:r>
            <a:r>
              <a:rPr lang="it-IT" sz="1000" i="1" kern="0" dirty="0">
                <a:effectLst/>
                <a:latin typeface="+mj-lt"/>
                <a:ea typeface="Times New Roman" panose="02020603050405020304" pitchFamily="18" charset="0"/>
                <a:cs typeface="Times New Roman" panose="02020603050405020304" pitchFamily="18" charset="0"/>
              </a:rPr>
              <a:t>Diet, </a:t>
            </a:r>
            <a:r>
              <a:rPr lang="it-IT" sz="1000" i="1" kern="0" dirty="0" err="1">
                <a:effectLst/>
                <a:latin typeface="+mj-lt"/>
                <a:ea typeface="Times New Roman" panose="02020603050405020304" pitchFamily="18" charset="0"/>
                <a:cs typeface="Times New Roman" panose="02020603050405020304" pitchFamily="18" charset="0"/>
              </a:rPr>
              <a:t>Reproduction</a:t>
            </a:r>
            <a:r>
              <a:rPr lang="it-IT" sz="1000" i="1" kern="0" dirty="0">
                <a:effectLst/>
                <a:latin typeface="+mj-lt"/>
                <a:ea typeface="Times New Roman" panose="02020603050405020304" pitchFamily="18" charset="0"/>
                <a:cs typeface="Times New Roman" panose="02020603050405020304" pitchFamily="18" charset="0"/>
              </a:rPr>
              <a:t> and Food Competition in a Swiss Population of Honey-Buzzard Pernis Apivorus (</a:t>
            </a:r>
            <a:r>
              <a:rPr lang="it-IT" sz="1000" i="1" kern="0" dirty="0" err="1">
                <a:effectLst/>
                <a:latin typeface="+mj-lt"/>
                <a:ea typeface="Times New Roman" panose="02020603050405020304" pitchFamily="18" charset="0"/>
                <a:cs typeface="Times New Roman" panose="02020603050405020304" pitchFamily="18" charset="0"/>
              </a:rPr>
              <a:t>December</a:t>
            </a:r>
            <a:r>
              <a:rPr lang="it-IT" sz="1000" i="1" kern="0" dirty="0">
                <a:effectLst/>
                <a:latin typeface="+mj-lt"/>
                <a:ea typeface="Times New Roman" panose="02020603050405020304" pitchFamily="18" charset="0"/>
                <a:cs typeface="Times New Roman" panose="02020603050405020304" pitchFamily="18" charset="0"/>
              </a:rPr>
              <a:t> 12, 2019)</a:t>
            </a:r>
            <a:r>
              <a:rPr lang="it-IT" sz="1000" kern="0" dirty="0">
                <a:effectLst/>
                <a:latin typeface="+mj-lt"/>
                <a:ea typeface="Times New Roman" panose="02020603050405020304" pitchFamily="18" charset="0"/>
                <a:cs typeface="Times New Roman" panose="02020603050405020304" pitchFamily="18" charset="0"/>
              </a:rPr>
              <a:t>, 2019.</a:t>
            </a:r>
            <a:endParaRPr lang="it-IT" sz="1000" kern="100" dirty="0">
              <a:effectLst/>
              <a:latin typeface="+mj-l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err="1">
                <a:effectLst/>
                <a:latin typeface="+mj-lt"/>
                <a:ea typeface="Times New Roman" panose="02020603050405020304" pitchFamily="18" charset="0"/>
                <a:cs typeface="Times New Roman" panose="02020603050405020304" pitchFamily="18" charset="0"/>
              </a:rPr>
              <a:t>Bildstein</a:t>
            </a:r>
            <a:r>
              <a:rPr lang="it-IT" sz="1000" b="1" kern="0" dirty="0">
                <a:effectLst/>
                <a:latin typeface="+mj-lt"/>
                <a:ea typeface="Times New Roman" panose="02020603050405020304" pitchFamily="18" charset="0"/>
                <a:cs typeface="Times New Roman" panose="02020603050405020304" pitchFamily="18" charset="0"/>
              </a:rPr>
              <a:t>, KEITH L, JEFF P Smith, e REUVEN Yosef.</a:t>
            </a:r>
            <a:r>
              <a:rPr lang="it-IT" sz="1000" kern="0" dirty="0">
                <a:effectLst/>
                <a:latin typeface="+mj-lt"/>
                <a:ea typeface="Times New Roman" panose="02020603050405020304" pitchFamily="18" charset="0"/>
                <a:cs typeface="Times New Roman" panose="02020603050405020304" pitchFamily="18" charset="0"/>
              </a:rPr>
              <a:t> «Migration counts and monitoring». </a:t>
            </a:r>
            <a:r>
              <a:rPr lang="it-IT" sz="1000" i="1" kern="0" dirty="0">
                <a:effectLst/>
                <a:latin typeface="+mj-lt"/>
                <a:ea typeface="Times New Roman" panose="02020603050405020304" pitchFamily="18" charset="0"/>
                <a:cs typeface="Times New Roman" panose="02020603050405020304" pitchFamily="18" charset="0"/>
              </a:rPr>
              <a:t>Raptor Re </a:t>
            </a:r>
            <a:r>
              <a:rPr lang="it-IT" sz="1000" i="1" kern="0" dirty="0" err="1">
                <a:effectLst/>
                <a:latin typeface="+mj-lt"/>
                <a:ea typeface="Times New Roman" panose="02020603050405020304" pitchFamily="18" charset="0"/>
                <a:cs typeface="Times New Roman" panose="02020603050405020304" pitchFamily="18" charset="0"/>
              </a:rPr>
              <a:t>search</a:t>
            </a:r>
            <a:r>
              <a:rPr lang="it-IT" sz="1000" i="1" kern="0" dirty="0">
                <a:effectLst/>
                <a:latin typeface="+mj-lt"/>
                <a:ea typeface="Times New Roman" panose="02020603050405020304" pitchFamily="18" charset="0"/>
                <a:cs typeface="Times New Roman" panose="02020603050405020304" pitchFamily="18" charset="0"/>
              </a:rPr>
              <a:t> and Management Techniques. </a:t>
            </a:r>
            <a:r>
              <a:rPr lang="it-IT" sz="1000" i="1" kern="0" dirty="0" err="1">
                <a:effectLst/>
                <a:latin typeface="+mj-lt"/>
                <a:ea typeface="Times New Roman" panose="02020603050405020304" pitchFamily="18" charset="0"/>
                <a:cs typeface="Times New Roman" panose="02020603050405020304" pitchFamily="18" charset="0"/>
              </a:rPr>
              <a:t>Edited</a:t>
            </a:r>
            <a:r>
              <a:rPr lang="it-IT" sz="1000" i="1" kern="0" dirty="0">
                <a:effectLst/>
                <a:latin typeface="+mj-lt"/>
                <a:ea typeface="Times New Roman" panose="02020603050405020304" pitchFamily="18" charset="0"/>
                <a:cs typeface="Times New Roman" panose="02020603050405020304" pitchFamily="18" charset="0"/>
              </a:rPr>
              <a:t> by DM Bird and KL </a:t>
            </a:r>
            <a:r>
              <a:rPr lang="it-IT" sz="1000" i="1" kern="0" dirty="0" err="1">
                <a:effectLst/>
                <a:latin typeface="+mj-lt"/>
                <a:ea typeface="Times New Roman" panose="02020603050405020304" pitchFamily="18" charset="0"/>
                <a:cs typeface="Times New Roman" panose="02020603050405020304" pitchFamily="18" charset="0"/>
              </a:rPr>
              <a:t>Bildstein</a:t>
            </a:r>
            <a:r>
              <a:rPr lang="it-IT" sz="1000" i="1" kern="0" dirty="0">
                <a:effectLst/>
                <a:latin typeface="+mj-lt"/>
                <a:ea typeface="Times New Roman" panose="02020603050405020304" pitchFamily="18" charset="0"/>
                <a:cs typeface="Times New Roman" panose="02020603050405020304" pitchFamily="18" charset="0"/>
              </a:rPr>
              <a:t>. Hancock House Publishers, Washington, DC, USA</a:t>
            </a:r>
            <a:r>
              <a:rPr lang="it-IT" sz="1000" kern="0" dirty="0">
                <a:effectLst/>
                <a:latin typeface="+mj-lt"/>
                <a:ea typeface="Times New Roman" panose="02020603050405020304" pitchFamily="18" charset="0"/>
                <a:cs typeface="Times New Roman" panose="02020603050405020304" pitchFamily="18" charset="0"/>
              </a:rPr>
              <a:t>, 2007, 101–15.</a:t>
            </a:r>
            <a:endParaRPr lang="it-IT" sz="1000" kern="100" dirty="0">
              <a:effectLst/>
              <a:latin typeface="+mj-l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latin typeface="+mj-lt"/>
                <a:ea typeface="Times New Roman" panose="02020603050405020304" pitchFamily="18" charset="0"/>
                <a:cs typeface="Times New Roman" panose="02020603050405020304" pitchFamily="18" charset="0"/>
              </a:rPr>
              <a:t>Bowlin, Melissa S, e Martin Wikelski.</a:t>
            </a:r>
            <a:r>
              <a:rPr lang="it-IT" sz="1000" kern="0" dirty="0">
                <a:effectLst/>
                <a:latin typeface="+mj-lt"/>
                <a:ea typeface="Times New Roman" panose="02020603050405020304" pitchFamily="18" charset="0"/>
                <a:cs typeface="Times New Roman" panose="02020603050405020304" pitchFamily="18" charset="0"/>
              </a:rPr>
              <a:t> «</a:t>
            </a:r>
            <a:r>
              <a:rPr lang="it-IT" sz="1000" kern="0" dirty="0" err="1">
                <a:effectLst/>
                <a:latin typeface="+mj-lt"/>
                <a:ea typeface="Times New Roman" panose="02020603050405020304" pitchFamily="18" charset="0"/>
                <a:cs typeface="Times New Roman" panose="02020603050405020304" pitchFamily="18" charset="0"/>
              </a:rPr>
              <a:t>Pointed</a:t>
            </a:r>
            <a:r>
              <a:rPr lang="it-IT" sz="1000" kern="0" dirty="0">
                <a:effectLst/>
                <a:latin typeface="+mj-lt"/>
                <a:ea typeface="Times New Roman" panose="02020603050405020304" pitchFamily="18" charset="0"/>
                <a:cs typeface="Times New Roman" panose="02020603050405020304" pitchFamily="18" charset="0"/>
              </a:rPr>
              <a:t> </a:t>
            </a:r>
            <a:r>
              <a:rPr lang="it-IT" sz="1000" kern="0" dirty="0" err="1">
                <a:effectLst/>
                <a:latin typeface="+mj-lt"/>
                <a:ea typeface="Times New Roman" panose="02020603050405020304" pitchFamily="18" charset="0"/>
                <a:cs typeface="Times New Roman" panose="02020603050405020304" pitchFamily="18" charset="0"/>
              </a:rPr>
              <a:t>wings</a:t>
            </a:r>
            <a:r>
              <a:rPr lang="it-IT" sz="1000" kern="0" dirty="0">
                <a:effectLst/>
                <a:latin typeface="+mj-lt"/>
                <a:ea typeface="Times New Roman" panose="02020603050405020304" pitchFamily="18" charset="0"/>
                <a:cs typeface="Times New Roman" panose="02020603050405020304" pitchFamily="18" charset="0"/>
              </a:rPr>
              <a:t>, low </a:t>
            </a:r>
            <a:r>
              <a:rPr lang="it-IT" sz="1000" kern="0" dirty="0" err="1">
                <a:effectLst/>
                <a:latin typeface="+mj-lt"/>
                <a:ea typeface="Times New Roman" panose="02020603050405020304" pitchFamily="18" charset="0"/>
                <a:cs typeface="Times New Roman" panose="02020603050405020304" pitchFamily="18" charset="0"/>
              </a:rPr>
              <a:t>wingloading</a:t>
            </a:r>
            <a:r>
              <a:rPr lang="it-IT" sz="1000" kern="0" dirty="0">
                <a:effectLst/>
                <a:latin typeface="+mj-lt"/>
                <a:ea typeface="Times New Roman" panose="02020603050405020304" pitchFamily="18" charset="0"/>
                <a:cs typeface="Times New Roman" panose="02020603050405020304" pitchFamily="18" charset="0"/>
              </a:rPr>
              <a:t> and </a:t>
            </a:r>
            <a:r>
              <a:rPr lang="it-IT" sz="1000" kern="0" dirty="0" err="1">
                <a:effectLst/>
                <a:latin typeface="+mj-lt"/>
                <a:ea typeface="Times New Roman" panose="02020603050405020304" pitchFamily="18" charset="0"/>
                <a:cs typeface="Times New Roman" panose="02020603050405020304" pitchFamily="18" charset="0"/>
              </a:rPr>
              <a:t>calm</a:t>
            </a:r>
            <a:r>
              <a:rPr lang="it-IT" sz="1000" kern="0" dirty="0">
                <a:effectLst/>
                <a:latin typeface="+mj-lt"/>
                <a:ea typeface="Times New Roman" panose="02020603050405020304" pitchFamily="18" charset="0"/>
                <a:cs typeface="Times New Roman" panose="02020603050405020304" pitchFamily="18" charset="0"/>
              </a:rPr>
              <a:t> air reduce migratory </a:t>
            </a:r>
            <a:r>
              <a:rPr lang="it-IT" sz="1000" kern="0" dirty="0" err="1">
                <a:effectLst/>
                <a:latin typeface="+mj-lt"/>
                <a:ea typeface="Times New Roman" panose="02020603050405020304" pitchFamily="18" charset="0"/>
                <a:cs typeface="Times New Roman" panose="02020603050405020304" pitchFamily="18" charset="0"/>
              </a:rPr>
              <a:t>flight</a:t>
            </a:r>
            <a:r>
              <a:rPr lang="it-IT" sz="1000" kern="0" dirty="0">
                <a:effectLst/>
                <a:latin typeface="+mj-lt"/>
                <a:ea typeface="Times New Roman" panose="02020603050405020304" pitchFamily="18" charset="0"/>
                <a:cs typeface="Times New Roman" panose="02020603050405020304" pitchFamily="18" charset="0"/>
              </a:rPr>
              <a:t> costs in </a:t>
            </a:r>
            <a:r>
              <a:rPr lang="it-IT" sz="1000" kern="0" dirty="0" err="1">
                <a:effectLst/>
                <a:latin typeface="+mj-lt"/>
                <a:ea typeface="Times New Roman" panose="02020603050405020304" pitchFamily="18" charset="0"/>
                <a:cs typeface="Times New Roman" panose="02020603050405020304" pitchFamily="18" charset="0"/>
              </a:rPr>
              <a:t>songbirds</a:t>
            </a:r>
            <a:r>
              <a:rPr lang="it-IT" sz="1000" kern="0" dirty="0">
                <a:effectLst/>
                <a:latin typeface="+mj-lt"/>
                <a:ea typeface="Times New Roman" panose="02020603050405020304" pitchFamily="18" charset="0"/>
                <a:cs typeface="Times New Roman" panose="02020603050405020304" pitchFamily="18" charset="0"/>
              </a:rPr>
              <a:t>». </a:t>
            </a:r>
            <a:r>
              <a:rPr lang="it-IT" sz="1000" i="1" kern="0" dirty="0" err="1">
                <a:effectLst/>
                <a:latin typeface="+mj-lt"/>
                <a:ea typeface="Times New Roman" panose="02020603050405020304" pitchFamily="18" charset="0"/>
                <a:cs typeface="Times New Roman" panose="02020603050405020304" pitchFamily="18" charset="0"/>
              </a:rPr>
              <a:t>PloS</a:t>
            </a:r>
            <a:r>
              <a:rPr lang="it-IT" sz="1000" i="1" kern="0" dirty="0">
                <a:effectLst/>
                <a:latin typeface="+mj-lt"/>
                <a:ea typeface="Times New Roman" panose="02020603050405020304" pitchFamily="18" charset="0"/>
                <a:cs typeface="Times New Roman" panose="02020603050405020304" pitchFamily="18" charset="0"/>
              </a:rPr>
              <a:t> one</a:t>
            </a:r>
            <a:r>
              <a:rPr lang="it-IT" sz="1000" kern="0" dirty="0">
                <a:effectLst/>
                <a:latin typeface="+mj-lt"/>
                <a:ea typeface="Times New Roman" panose="02020603050405020304" pitchFamily="18" charset="0"/>
                <a:cs typeface="Times New Roman" panose="02020603050405020304" pitchFamily="18" charset="0"/>
              </a:rPr>
              <a:t> 3, fasc. 5 (2008): e2154.</a:t>
            </a:r>
            <a:endParaRPr lang="it-IT" sz="1000" kern="100" dirty="0">
              <a:effectLst/>
              <a:latin typeface="+mj-lt"/>
              <a:ea typeface="Aptos" panose="020B0004020202020204" pitchFamily="34" charset="0"/>
              <a:cs typeface="Times New Roman" panose="02020603050405020304" pitchFamily="18" charset="0"/>
            </a:endParaRPr>
          </a:p>
          <a:p>
            <a:pPr algn="just">
              <a:lnSpc>
                <a:spcPct val="150000"/>
              </a:lnSpc>
              <a:spcAft>
                <a:spcPts val="800"/>
              </a:spcAft>
            </a:pPr>
            <a:r>
              <a:rPr lang="it-IT" sz="1000" b="1" kern="100" dirty="0" err="1">
                <a:effectLst/>
                <a:latin typeface="+mj-lt"/>
                <a:ea typeface="Aptos" panose="020B0004020202020204" pitchFamily="34" charset="0"/>
                <a:cs typeface="Times New Roman" panose="02020603050405020304" pitchFamily="18" charset="0"/>
              </a:rPr>
              <a:t>Brichetti</a:t>
            </a:r>
            <a:r>
              <a:rPr lang="it-IT" sz="1000" b="1" kern="100" dirty="0">
                <a:effectLst/>
                <a:latin typeface="+mj-lt"/>
                <a:ea typeface="Aptos" panose="020B0004020202020204" pitchFamily="34" charset="0"/>
                <a:cs typeface="Times New Roman" panose="02020603050405020304" pitchFamily="18" charset="0"/>
              </a:rPr>
              <a:t> P. &amp; Fracasso G.</a:t>
            </a:r>
            <a:r>
              <a:rPr lang="it-IT" sz="1000" kern="100" dirty="0">
                <a:effectLst/>
                <a:latin typeface="+mj-lt"/>
                <a:ea typeface="Aptos" panose="020B0004020202020204" pitchFamily="34" charset="0"/>
                <a:cs typeface="Times New Roman" panose="02020603050405020304" pitchFamily="18" charset="0"/>
              </a:rPr>
              <a:t> – </a:t>
            </a:r>
            <a:r>
              <a:rPr lang="it-IT" sz="1000" kern="0" dirty="0">
                <a:effectLst/>
                <a:latin typeface="+mj-lt"/>
                <a:ea typeface="Times New Roman" panose="02020603050405020304" pitchFamily="18" charset="0"/>
                <a:cs typeface="Times New Roman" panose="02020603050405020304" pitchFamily="18" charset="0"/>
              </a:rPr>
              <a:t>«</a:t>
            </a:r>
            <a:r>
              <a:rPr lang="it-IT" sz="1000" kern="100" dirty="0">
                <a:effectLst/>
                <a:latin typeface="+mj-lt"/>
                <a:ea typeface="Aptos" panose="020B0004020202020204" pitchFamily="34" charset="0"/>
                <a:cs typeface="Times New Roman" panose="02020603050405020304" pitchFamily="18" charset="0"/>
              </a:rPr>
              <a:t>Ornitologia Italiana. Vol. 1. </a:t>
            </a:r>
            <a:r>
              <a:rPr lang="it-IT" sz="1000" kern="100" dirty="0" err="1">
                <a:effectLst/>
                <a:latin typeface="+mj-lt"/>
                <a:ea typeface="Aptos" panose="020B0004020202020204" pitchFamily="34" charset="0"/>
                <a:cs typeface="Times New Roman" panose="02020603050405020304" pitchFamily="18" charset="0"/>
              </a:rPr>
              <a:t>Gaviidae-Falconidae</a:t>
            </a:r>
            <a:r>
              <a:rPr lang="it-IT" sz="1000" kern="0" dirty="0">
                <a:effectLst/>
                <a:latin typeface="+mj-lt"/>
                <a:ea typeface="Times New Roman" panose="02020603050405020304" pitchFamily="18" charset="0"/>
                <a:cs typeface="Times New Roman" panose="02020603050405020304" pitchFamily="18" charset="0"/>
              </a:rPr>
              <a:t>»</a:t>
            </a:r>
            <a:r>
              <a:rPr lang="it-IT" sz="1000" kern="100" dirty="0">
                <a:effectLst/>
                <a:latin typeface="+mj-lt"/>
                <a:ea typeface="Aptos" panose="020B0004020202020204" pitchFamily="34" charset="0"/>
                <a:cs typeface="Times New Roman" panose="02020603050405020304" pitchFamily="18" charset="0"/>
              </a:rPr>
              <a:t>. </a:t>
            </a:r>
            <a:r>
              <a:rPr lang="it-IT" sz="1000" i="1" kern="100" dirty="0">
                <a:effectLst/>
                <a:latin typeface="+mj-lt"/>
                <a:ea typeface="Aptos" panose="020B0004020202020204" pitchFamily="34" charset="0"/>
                <a:cs typeface="Times New Roman" panose="02020603050405020304" pitchFamily="18" charset="0"/>
              </a:rPr>
              <a:t>Alberto </a:t>
            </a:r>
            <a:r>
              <a:rPr lang="it-IT" sz="1000" i="1" kern="100" dirty="0" err="1">
                <a:effectLst/>
                <a:latin typeface="+mj-lt"/>
                <a:ea typeface="Aptos" panose="020B0004020202020204" pitchFamily="34" charset="0"/>
                <a:cs typeface="Times New Roman" panose="02020603050405020304" pitchFamily="18" charset="0"/>
              </a:rPr>
              <a:t>Perdisa</a:t>
            </a:r>
            <a:r>
              <a:rPr lang="it-IT" sz="1000" i="1" kern="100" dirty="0">
                <a:effectLst/>
                <a:latin typeface="+mj-lt"/>
                <a:ea typeface="Aptos" panose="020B0004020202020204" pitchFamily="34" charset="0"/>
                <a:cs typeface="Times New Roman" panose="02020603050405020304" pitchFamily="18" charset="0"/>
              </a:rPr>
              <a:t> Editore</a:t>
            </a:r>
            <a:r>
              <a:rPr lang="it-IT" sz="1000" kern="100" dirty="0">
                <a:effectLst/>
                <a:latin typeface="+mj-lt"/>
                <a:ea typeface="Aptos" panose="020B0004020202020204" pitchFamily="34" charset="0"/>
                <a:cs typeface="Times New Roman" panose="02020603050405020304" pitchFamily="18" charset="0"/>
              </a:rPr>
              <a:t>, Bologna. Pp:463., 2023</a:t>
            </a:r>
          </a:p>
          <a:p>
            <a:pPr algn="just">
              <a:lnSpc>
                <a:spcPct val="150000"/>
              </a:lnSpc>
              <a:spcAft>
                <a:spcPts val="800"/>
              </a:spcAft>
            </a:pPr>
            <a:r>
              <a:rPr lang="it-IT" sz="1000" b="1" kern="0" dirty="0" err="1">
                <a:effectLst/>
                <a:latin typeface="+mj-lt"/>
                <a:ea typeface="Times New Roman" panose="02020603050405020304" pitchFamily="18" charset="0"/>
                <a:cs typeface="Times New Roman" panose="02020603050405020304" pitchFamily="18" charset="0"/>
              </a:rPr>
              <a:t>Caula</a:t>
            </a:r>
            <a:r>
              <a:rPr lang="it-IT" sz="1000" b="1" kern="0" dirty="0">
                <a:effectLst/>
                <a:latin typeface="+mj-lt"/>
                <a:ea typeface="Times New Roman" panose="02020603050405020304" pitchFamily="18" charset="0"/>
                <a:cs typeface="Times New Roman" panose="02020603050405020304" pitchFamily="18" charset="0"/>
              </a:rPr>
              <a:t>, Bruno, Pier Luigi </a:t>
            </a:r>
            <a:r>
              <a:rPr lang="it-IT" sz="1000" b="1" kern="0" dirty="0" err="1">
                <a:effectLst/>
                <a:latin typeface="+mj-lt"/>
                <a:ea typeface="Times New Roman" panose="02020603050405020304" pitchFamily="18" charset="0"/>
                <a:cs typeface="Times New Roman" panose="02020603050405020304" pitchFamily="18" charset="0"/>
              </a:rPr>
              <a:t>Beraudo</a:t>
            </a:r>
            <a:r>
              <a:rPr lang="it-IT" sz="1000" b="1" kern="0" dirty="0">
                <a:effectLst/>
                <a:latin typeface="+mj-lt"/>
                <a:ea typeface="Times New Roman" panose="02020603050405020304" pitchFamily="18" charset="0"/>
                <a:cs typeface="Times New Roman" panose="02020603050405020304" pitchFamily="18" charset="0"/>
              </a:rPr>
              <a:t>, e Massimo </a:t>
            </a:r>
            <a:r>
              <a:rPr lang="it-IT" sz="1000" b="1" kern="0" dirty="0" err="1">
                <a:effectLst/>
                <a:latin typeface="+mj-lt"/>
                <a:ea typeface="Times New Roman" panose="02020603050405020304" pitchFamily="18" charset="0"/>
                <a:cs typeface="Times New Roman" panose="02020603050405020304" pitchFamily="18" charset="0"/>
              </a:rPr>
              <a:t>Pettavino</a:t>
            </a:r>
            <a:r>
              <a:rPr lang="it-IT" sz="1000" kern="0" dirty="0">
                <a:effectLst/>
                <a:latin typeface="+mj-lt"/>
                <a:ea typeface="Times New Roman" panose="02020603050405020304" pitchFamily="18" charset="0"/>
                <a:cs typeface="Times New Roman" panose="02020603050405020304" pitchFamily="18" charset="0"/>
              </a:rPr>
              <a:t>. </a:t>
            </a:r>
            <a:r>
              <a:rPr lang="it-IT" sz="1000" i="1" kern="0" dirty="0">
                <a:effectLst/>
                <a:latin typeface="+mj-lt"/>
                <a:ea typeface="Times New Roman" panose="02020603050405020304" pitchFamily="18" charset="0"/>
                <a:cs typeface="Times New Roman" panose="02020603050405020304" pitchFamily="18" charset="0"/>
              </a:rPr>
              <a:t>Gli uccelli delle Alpi</a:t>
            </a:r>
            <a:r>
              <a:rPr lang="it-IT" sz="1000" kern="0" dirty="0">
                <a:effectLst/>
                <a:latin typeface="+mj-lt"/>
                <a:ea typeface="Times New Roman" panose="02020603050405020304" pitchFamily="18" charset="0"/>
                <a:cs typeface="Times New Roman" panose="02020603050405020304" pitchFamily="18" charset="0"/>
              </a:rPr>
              <a:t>. Il Castello, 2022.</a:t>
            </a:r>
            <a:endParaRPr lang="it-IT" sz="1000" kern="100" dirty="0">
              <a:effectLst/>
              <a:latin typeface="+mj-lt"/>
              <a:ea typeface="Aptos" panose="020B0004020202020204" pitchFamily="34" charset="0"/>
              <a:cs typeface="Times New Roman" panose="02020603050405020304" pitchFamily="18" charset="0"/>
            </a:endParaRPr>
          </a:p>
        </p:txBody>
      </p:sp>
      <p:pic>
        <p:nvPicPr>
          <p:cNvPr id="5" name="Picture 6" descr="Parco naturale delle Alpi Marittime - MontagneInRete - TSM">
            <a:extLst>
              <a:ext uri="{FF2B5EF4-FFF2-40B4-BE49-F238E27FC236}">
                <a16:creationId xmlns:a16="http://schemas.microsoft.com/office/drawing/2014/main" id="{467A1399-C36E-F095-F015-D8B01640C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uccello, uccello acquatico, gabbiano, becco&#10;&#10;Il contenuto generato dall'IA potrebbe non essere corretto.">
            <a:extLst>
              <a:ext uri="{FF2B5EF4-FFF2-40B4-BE49-F238E27FC236}">
                <a16:creationId xmlns:a16="http://schemas.microsoft.com/office/drawing/2014/main" id="{DEBF6F26-A2B3-3453-86AE-EEF3B1673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8" name="Immagine 7" descr="Immagine che contiene Elementi grafici, grafica, Carattere, Policromia&#10;&#10;Il contenuto generato dall'IA potrebbe non essere corretto.">
            <a:extLst>
              <a:ext uri="{FF2B5EF4-FFF2-40B4-BE49-F238E27FC236}">
                <a16:creationId xmlns:a16="http://schemas.microsoft.com/office/drawing/2014/main" id="{5B6D5407-ACE1-4DB6-8CBF-73818D6678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9" name="Picture 4" descr="logo-unipr-square - Cipack">
            <a:extLst>
              <a:ext uri="{FF2B5EF4-FFF2-40B4-BE49-F238E27FC236}">
                <a16:creationId xmlns:a16="http://schemas.microsoft.com/office/drawing/2014/main" id="{268F1182-6D5D-0604-B510-A5421C9838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981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C3685-485F-C920-357A-2ADD18891A9C}"/>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E9EBBFC9-A5DA-ED8A-6EA2-F585E4E6308D}"/>
              </a:ext>
            </a:extLst>
          </p:cNvPr>
          <p:cNvSpPr>
            <a:spLocks noGrp="1"/>
          </p:cNvSpPr>
          <p:nvPr>
            <p:ph type="title"/>
          </p:nvPr>
        </p:nvSpPr>
        <p:spPr>
          <a:xfrm>
            <a:off x="1761899" y="645881"/>
            <a:ext cx="8911687" cy="1169449"/>
          </a:xfrm>
        </p:spPr>
        <p:txBody>
          <a:bodyPr>
            <a:noAutofit/>
          </a:bodyPr>
          <a:lstStyle/>
          <a:p>
            <a:r>
              <a:rPr lang="it-IT" b="1" dirty="0">
                <a:solidFill>
                  <a:schemeClr val="bg2">
                    <a:lumMod val="50000"/>
                  </a:schemeClr>
                </a:solidFill>
              </a:rPr>
              <a:t>THE TIMING OF MIGRATION IN </a:t>
            </a:r>
            <a:r>
              <a:rPr lang="it-IT" b="1" i="1" dirty="0">
                <a:solidFill>
                  <a:schemeClr val="bg2">
                    <a:lumMod val="50000"/>
                  </a:schemeClr>
                </a:solidFill>
              </a:rPr>
              <a:t>Pernis apivorus</a:t>
            </a:r>
          </a:p>
        </p:txBody>
      </p:sp>
      <p:sp>
        <p:nvSpPr>
          <p:cNvPr id="2" name="Segnaposto contenuto 1">
            <a:extLst>
              <a:ext uri="{FF2B5EF4-FFF2-40B4-BE49-F238E27FC236}">
                <a16:creationId xmlns:a16="http://schemas.microsoft.com/office/drawing/2014/main" id="{7F283D66-62BC-8CDF-26AF-DE35978B167E}"/>
              </a:ext>
            </a:extLst>
          </p:cNvPr>
          <p:cNvSpPr txBox="1">
            <a:spLocks/>
          </p:cNvSpPr>
          <p:nvPr/>
        </p:nvSpPr>
        <p:spPr>
          <a:xfrm>
            <a:off x="1518413" y="1815330"/>
            <a:ext cx="8234685" cy="3861845"/>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4A66AC"/>
              </a:buClr>
              <a:buSzTx/>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The effects of climate change on the annual cycle of animals remains poorly studied and understood. Many studies focus on spring migration, but not post-nuptial migration</a:t>
            </a:r>
          </a:p>
          <a:p>
            <a:pPr marL="0" marR="0" lvl="0" indent="0" algn="ctr" defTabSz="457200" rtl="0" eaLnBrk="1" fontAlgn="auto" latinLnBrk="0" hangingPunct="1">
              <a:lnSpc>
                <a:spcPct val="100000"/>
              </a:lnSpc>
              <a:spcBef>
                <a:spcPts val="1000"/>
              </a:spcBef>
              <a:spcAft>
                <a:spcPts val="0"/>
              </a:spcAft>
              <a:buClr>
                <a:srgbClr val="4A66AC"/>
              </a:buClr>
              <a:buSzTx/>
              <a:buFont typeface="Wingdings 3" charset="2"/>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a:t>
            </a:r>
            <a:r>
              <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Filippi-</a:t>
            </a:r>
            <a:r>
              <a:rPr kumimoji="0" lang="en-US" sz="1200" b="0" i="0"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Codaccioni</a:t>
            </a:r>
            <a:r>
              <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Ondine, et al. "Advanced departure dates in long-distance migratory raptors." </a:t>
            </a:r>
            <a:r>
              <a:rPr kumimoji="0" lang="en-US" sz="1200" b="0" i="1"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Journal 	of Ornithology</a:t>
            </a:r>
            <a:r>
              <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151 (2010): 687-694.</a:t>
            </a:r>
          </a:p>
          <a:p>
            <a:pPr marL="0" marR="0" lvl="0" indent="0" algn="ctr" defTabSz="457200" rtl="0" eaLnBrk="1" fontAlgn="auto" latinLnBrk="0" hangingPunct="1">
              <a:lnSpc>
                <a:spcPct val="100000"/>
              </a:lnSpc>
              <a:spcBef>
                <a:spcPts val="1000"/>
              </a:spcBef>
              <a:spcAft>
                <a:spcPts val="0"/>
              </a:spcAft>
              <a:buClr>
                <a:srgbClr val="4A66AC"/>
              </a:buClr>
              <a:buSzTx/>
              <a:buFont typeface="Wingdings 3" charset="2"/>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Frei, Barbara, et al. "Community‐science reveals delayed fall migration of waterfowl and spatiotemporal effects 	of a 	changing climate." </a:t>
            </a:r>
            <a:r>
              <a:rPr kumimoji="0" lang="en-US" sz="1200" b="0" i="1"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Journal of Animal Ecology </a:t>
            </a:r>
            <a:r>
              <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93.4 (2024)</a:t>
            </a:r>
          </a:p>
          <a:p>
            <a:pPr marL="0" marR="0" lvl="0" indent="0" algn="ctr" defTabSz="457200" rtl="0" eaLnBrk="1" fontAlgn="auto" latinLnBrk="0" hangingPunct="1">
              <a:lnSpc>
                <a:spcPct val="100000"/>
              </a:lnSpc>
              <a:spcBef>
                <a:spcPts val="1000"/>
              </a:spcBef>
              <a:spcAft>
                <a:spcPts val="0"/>
              </a:spcAft>
              <a:buClr>
                <a:srgbClr val="4A66AC"/>
              </a:buClr>
              <a:buSzTx/>
              <a:buFont typeface="Wingdings 3" charset="2"/>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4A66AC"/>
              </a:buClr>
              <a:buSzTx/>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Species-level bias: Most studies deal with passerines, but not birds of prey</a:t>
            </a:r>
            <a:endParaRPr kumimoji="0" lang="it-IT"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marL="400050" marR="0" lvl="1" indent="0" algn="ctr" defTabSz="457200" rtl="0" eaLnBrk="1" fontAlgn="auto" latinLnBrk="0" hangingPunct="1">
              <a:lnSpc>
                <a:spcPct val="100000"/>
              </a:lnSpc>
              <a:spcBef>
                <a:spcPts val="1000"/>
              </a:spcBef>
              <a:spcAft>
                <a:spcPts val="0"/>
              </a:spcAft>
              <a:buClr>
                <a:srgbClr val="4A66AC"/>
              </a:buClr>
              <a:buSzTx/>
              <a:buFont typeface="Wingdings 3" charset="2"/>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Filippi-</a:t>
            </a:r>
            <a:r>
              <a:rPr kumimoji="0" lang="en-US" sz="1200" b="0" i="0"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Codaccioni</a:t>
            </a:r>
            <a:r>
              <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Ondine, et al. "Advanced departure dates in long-distance migratory raptors." </a:t>
            </a:r>
            <a:r>
              <a:rPr kumimoji="0" lang="en-US" sz="1200" b="0" i="1"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Journal of Ornithology</a:t>
            </a:r>
            <a:r>
              <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151 (2010): 687-694.</a:t>
            </a:r>
            <a:endParaRPr kumimoji="0" lang="it-IT" sz="12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pic>
        <p:nvPicPr>
          <p:cNvPr id="3" name="Immagine 2">
            <a:extLst>
              <a:ext uri="{FF2B5EF4-FFF2-40B4-BE49-F238E27FC236}">
                <a16:creationId xmlns:a16="http://schemas.microsoft.com/office/drawing/2014/main" id="{35DA7FC7-584B-7360-0C27-DAB03A8EB232}"/>
              </a:ext>
            </a:extLst>
          </p:cNvPr>
          <p:cNvPicPr>
            <a:picLocks noChangeAspect="1"/>
          </p:cNvPicPr>
          <p:nvPr/>
        </p:nvPicPr>
        <p:blipFill>
          <a:blip r:embed="rId2"/>
          <a:stretch>
            <a:fillRect/>
          </a:stretch>
        </p:blipFill>
        <p:spPr>
          <a:xfrm>
            <a:off x="9841859" y="2141901"/>
            <a:ext cx="2263058" cy="3394587"/>
          </a:xfrm>
          <a:prstGeom prst="rect">
            <a:avLst/>
          </a:prstGeom>
        </p:spPr>
      </p:pic>
      <p:pic>
        <p:nvPicPr>
          <p:cNvPr id="4" name="Picture 6" descr="Parco naturale delle Alpi Marittime - MontagneInRete - TSM">
            <a:extLst>
              <a:ext uri="{FF2B5EF4-FFF2-40B4-BE49-F238E27FC236}">
                <a16:creationId xmlns:a16="http://schemas.microsoft.com/office/drawing/2014/main" id="{F47B0512-17AB-1321-F5E1-648B49923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ogo-unipr-square - Cipack">
            <a:extLst>
              <a:ext uri="{FF2B5EF4-FFF2-40B4-BE49-F238E27FC236}">
                <a16:creationId xmlns:a16="http://schemas.microsoft.com/office/drawing/2014/main" id="{45008977-B182-B5FA-2234-F942E46B7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descr="Immagine che contiene uccello, uccello acquatico, gabbiano, becco&#10;&#10;Il contenuto generato dall'IA potrebbe non essere corretto.">
            <a:extLst>
              <a:ext uri="{FF2B5EF4-FFF2-40B4-BE49-F238E27FC236}">
                <a16:creationId xmlns:a16="http://schemas.microsoft.com/office/drawing/2014/main" id="{1DD64438-601F-B4A2-EB73-FE2F1CB91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9" name="Immagine 8" descr="Immagine che contiene Elementi grafici, grafica, Carattere, Policromia&#10;&#10;Il contenuto generato dall'IA potrebbe non essere corretto.">
            <a:extLst>
              <a:ext uri="{FF2B5EF4-FFF2-40B4-BE49-F238E27FC236}">
                <a16:creationId xmlns:a16="http://schemas.microsoft.com/office/drawing/2014/main" id="{99366C08-C9A5-2FEE-09E3-6B39A6B816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Tree>
    <p:extLst>
      <p:ext uri="{BB962C8B-B14F-4D97-AF65-F5344CB8AC3E}">
        <p14:creationId xmlns:p14="http://schemas.microsoft.com/office/powerpoint/2010/main" val="62948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EC683-F7CA-FE6B-8D59-C623F613A6CB}"/>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97532DB4-AE24-0B94-2424-50AA5CC5ABA9}"/>
              </a:ext>
            </a:extLst>
          </p:cNvPr>
          <p:cNvSpPr>
            <a:spLocks noGrp="1"/>
          </p:cNvSpPr>
          <p:nvPr>
            <p:ph type="title"/>
          </p:nvPr>
        </p:nvSpPr>
        <p:spPr>
          <a:xfrm>
            <a:off x="1761899" y="645881"/>
            <a:ext cx="8911687" cy="791033"/>
          </a:xfrm>
        </p:spPr>
        <p:txBody>
          <a:bodyPr/>
          <a:lstStyle/>
          <a:p>
            <a:r>
              <a:rPr lang="it-IT" b="1" dirty="0">
                <a:solidFill>
                  <a:schemeClr val="accent1"/>
                </a:solidFill>
              </a:rPr>
              <a:t>BIBLIOGRAPHY</a:t>
            </a:r>
          </a:p>
        </p:txBody>
      </p:sp>
      <p:pic>
        <p:nvPicPr>
          <p:cNvPr id="5" name="Picture 6" descr="Parco naturale delle Alpi Marittime - MontagneInRete - TSM">
            <a:extLst>
              <a:ext uri="{FF2B5EF4-FFF2-40B4-BE49-F238E27FC236}">
                <a16:creationId xmlns:a16="http://schemas.microsoft.com/office/drawing/2014/main" id="{7187AA47-C3A4-A9FC-BF6C-9636A3F94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uccello, uccello acquatico, gabbiano, becco&#10;&#10;Il contenuto generato dall'IA potrebbe non essere corretto.">
            <a:extLst>
              <a:ext uri="{FF2B5EF4-FFF2-40B4-BE49-F238E27FC236}">
                <a16:creationId xmlns:a16="http://schemas.microsoft.com/office/drawing/2014/main" id="{28C301F5-9409-8498-43EE-E1987D663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7" name="Immagine 6" descr="Immagine che contiene Elementi grafici, grafica, Carattere, Policromia&#10;&#10;Il contenuto generato dall'IA potrebbe non essere corretto.">
            <a:extLst>
              <a:ext uri="{FF2B5EF4-FFF2-40B4-BE49-F238E27FC236}">
                <a16:creationId xmlns:a16="http://schemas.microsoft.com/office/drawing/2014/main" id="{BA5E3D16-8B3C-FF45-7F50-6AEE52E64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8" name="Picture 4" descr="logo-unipr-square - Cipack">
            <a:extLst>
              <a:ext uri="{FF2B5EF4-FFF2-40B4-BE49-F238E27FC236}">
                <a16:creationId xmlns:a16="http://schemas.microsoft.com/office/drawing/2014/main" id="{CCB9A7D8-FB5B-AD58-44AA-3F184EDB30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1A6D86B-AF0D-54E3-93B1-B944BC8480C3}"/>
              </a:ext>
            </a:extLst>
          </p:cNvPr>
          <p:cNvSpPr txBox="1"/>
          <p:nvPr/>
        </p:nvSpPr>
        <p:spPr>
          <a:xfrm>
            <a:off x="337456" y="1382484"/>
            <a:ext cx="11473544" cy="5013104"/>
          </a:xfrm>
          <a:prstGeom prst="rect">
            <a:avLst/>
          </a:prstGeom>
          <a:solidFill>
            <a:schemeClr val="bg1">
              <a:lumMod val="95000"/>
            </a:schemeClr>
          </a:solidFill>
        </p:spPr>
        <p:txBody>
          <a:bodyPr wrap="square">
            <a:spAutoFit/>
          </a:bodyPr>
          <a:lstStyle/>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Clark, WS.</a:t>
            </a:r>
            <a:r>
              <a:rPr lang="it-IT" sz="1000" kern="0" dirty="0">
                <a:effectLst/>
                <a:ea typeface="Times New Roman" panose="02020603050405020304" pitchFamily="18" charset="0"/>
                <a:cs typeface="Times New Roman" panose="02020603050405020304" pitchFamily="18" charset="0"/>
              </a:rPr>
              <a:t> «Techniques and </a:t>
            </a:r>
            <a:r>
              <a:rPr lang="it-IT" sz="1000" kern="0" dirty="0" err="1">
                <a:effectLst/>
                <a:ea typeface="Times New Roman" panose="02020603050405020304" pitchFamily="18" charset="0"/>
                <a:cs typeface="Times New Roman" panose="02020603050405020304" pitchFamily="18" charset="0"/>
              </a:rPr>
              <a:t>methodology</a:t>
            </a:r>
            <a:r>
              <a:rPr lang="it-IT" sz="1000" kern="0" dirty="0">
                <a:effectLst/>
                <a:ea typeface="Times New Roman" panose="02020603050405020304" pitchFamily="18" charset="0"/>
                <a:cs typeface="Times New Roman" panose="02020603050405020304" pitchFamily="18" charset="0"/>
              </a:rPr>
              <a:t> used to study </a:t>
            </a:r>
            <a:r>
              <a:rPr lang="it-IT" sz="1000" kern="0" dirty="0" err="1">
                <a:effectLst/>
                <a:ea typeface="Times New Roman" panose="02020603050405020304" pitchFamily="18" charset="0"/>
                <a:cs typeface="Times New Roman" panose="02020603050405020304" pitchFamily="18" charset="0"/>
              </a:rPr>
              <a:t>raptor</a:t>
            </a:r>
            <a:r>
              <a:rPr lang="it-IT" sz="1000" kern="0" dirty="0">
                <a:effectLst/>
                <a:ea typeface="Times New Roman" panose="02020603050405020304" pitchFamily="18" charset="0"/>
                <a:cs typeface="Times New Roman" panose="02020603050405020304" pitchFamily="18" charset="0"/>
              </a:rPr>
              <a:t> migration». </a:t>
            </a:r>
            <a:r>
              <a:rPr lang="it-IT" sz="1000" i="1" kern="0" dirty="0">
                <a:effectLst/>
                <a:ea typeface="Times New Roman" panose="02020603050405020304" pitchFamily="18" charset="0"/>
                <a:cs typeface="Times New Roman" panose="02020603050405020304" pitchFamily="18" charset="0"/>
              </a:rPr>
              <a:t>ICBP Technical </a:t>
            </a:r>
            <a:r>
              <a:rPr lang="it-IT" sz="1000" i="1" kern="0" dirty="0" err="1">
                <a:effectLst/>
                <a:ea typeface="Times New Roman" panose="02020603050405020304" pitchFamily="18" charset="0"/>
                <a:cs typeface="Times New Roman" panose="02020603050405020304" pitchFamily="18" charset="0"/>
              </a:rPr>
              <a:t>Publication</a:t>
            </a:r>
            <a:r>
              <a:rPr lang="it-IT" sz="1000" kern="0" dirty="0">
                <a:effectLst/>
                <a:ea typeface="Times New Roman" panose="02020603050405020304" pitchFamily="18" charset="0"/>
                <a:cs typeface="Times New Roman" panose="02020603050405020304" pitchFamily="18" charset="0"/>
              </a:rPr>
              <a:t> 5 (1985): 229–36.</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Culbertson, Katherine A, Mark S Garland, Richard K Walton, Louise </a:t>
            </a:r>
            <a:r>
              <a:rPr lang="it-IT" sz="1000" b="1" kern="0" dirty="0" err="1">
                <a:effectLst/>
                <a:ea typeface="Times New Roman" panose="02020603050405020304" pitchFamily="18" charset="0"/>
                <a:cs typeface="Times New Roman" panose="02020603050405020304" pitchFamily="18" charset="0"/>
              </a:rPr>
              <a:t>Zemaitis</a:t>
            </a:r>
            <a:r>
              <a:rPr lang="it-IT" sz="1000" b="1" kern="0" dirty="0">
                <a:effectLst/>
                <a:ea typeface="Times New Roman" panose="02020603050405020304" pitchFamily="18" charset="0"/>
                <a:cs typeface="Times New Roman" panose="02020603050405020304" pitchFamily="18" charset="0"/>
              </a:rPr>
              <a:t>, e Victoria M </a:t>
            </a:r>
            <a:r>
              <a:rPr lang="it-IT" sz="1000" b="1" kern="0" dirty="0" err="1">
                <a:effectLst/>
                <a:ea typeface="Times New Roman" panose="02020603050405020304" pitchFamily="18" charset="0"/>
                <a:cs typeface="Times New Roman" panose="02020603050405020304" pitchFamily="18" charset="0"/>
              </a:rPr>
              <a:t>Pocius</a:t>
            </a:r>
            <a:r>
              <a:rPr lang="it-IT" sz="1000" b="1" kern="0" dirty="0">
                <a:effectLst/>
                <a:ea typeface="Times New Roman" panose="02020603050405020304" pitchFamily="18" charset="0"/>
                <a:cs typeface="Times New Roman" panose="02020603050405020304" pitchFamily="18" charset="0"/>
              </a:rPr>
              <a:t>.</a:t>
            </a:r>
            <a:r>
              <a:rPr lang="it-IT" sz="1000" kern="0" dirty="0">
                <a:effectLst/>
                <a:ea typeface="Times New Roman" panose="02020603050405020304" pitchFamily="18" charset="0"/>
                <a:cs typeface="Times New Roman" panose="02020603050405020304" pitchFamily="18" charset="0"/>
              </a:rPr>
              <a:t> «Long-term monitoring indicates shifting fall migration timing in monarch butterflies (Danaus plexippus)». </a:t>
            </a:r>
            <a:r>
              <a:rPr lang="it-IT" sz="1000" i="1" kern="0" dirty="0">
                <a:effectLst/>
                <a:ea typeface="Times New Roman" panose="02020603050405020304" pitchFamily="18" charset="0"/>
                <a:cs typeface="Times New Roman" panose="02020603050405020304" pitchFamily="18" charset="0"/>
              </a:rPr>
              <a:t>Global Change Biology</a:t>
            </a:r>
            <a:r>
              <a:rPr lang="it-IT" sz="1000" kern="0" dirty="0">
                <a:effectLst/>
                <a:ea typeface="Times New Roman" panose="02020603050405020304" pitchFamily="18" charset="0"/>
                <a:cs typeface="Times New Roman" panose="02020603050405020304" pitchFamily="18" charset="0"/>
              </a:rPr>
              <a:t> 28, fasc. 3 (2022): 727–38.</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Dunn, Erica H, David JT </a:t>
            </a:r>
            <a:r>
              <a:rPr lang="it-IT" sz="1000" b="1" kern="0" dirty="0" err="1">
                <a:effectLst/>
                <a:ea typeface="Times New Roman" panose="02020603050405020304" pitchFamily="18" charset="0"/>
                <a:cs typeface="Times New Roman" panose="02020603050405020304" pitchFamily="18" charset="0"/>
              </a:rPr>
              <a:t>Hussell</a:t>
            </a:r>
            <a:r>
              <a:rPr lang="it-IT" sz="1000" b="1" kern="0" dirty="0">
                <a:effectLst/>
                <a:ea typeface="Times New Roman" panose="02020603050405020304" pitchFamily="18" charset="0"/>
                <a:cs typeface="Times New Roman" panose="02020603050405020304" pitchFamily="18" charset="0"/>
              </a:rPr>
              <a:t>, e </a:t>
            </a:r>
            <a:r>
              <a:rPr lang="it-IT" sz="1000" b="1" kern="0" dirty="0" err="1">
                <a:effectLst/>
                <a:ea typeface="Times New Roman" panose="02020603050405020304" pitchFamily="18" charset="0"/>
                <a:cs typeface="Times New Roman" panose="02020603050405020304" pitchFamily="18" charset="0"/>
              </a:rPr>
              <a:t>E</a:t>
            </a:r>
            <a:r>
              <a:rPr lang="it-IT" sz="1000" b="1" kern="0" dirty="0">
                <a:effectLst/>
                <a:ea typeface="Times New Roman" panose="02020603050405020304" pitchFamily="18" charset="0"/>
                <a:cs typeface="Times New Roman" panose="02020603050405020304" pitchFamily="18" charset="0"/>
              </a:rPr>
              <a:t> </a:t>
            </a:r>
            <a:r>
              <a:rPr lang="it-IT" sz="1000" b="1" kern="0" dirty="0" err="1">
                <a:effectLst/>
                <a:ea typeface="Times New Roman" panose="02020603050405020304" pitchFamily="18" charset="0"/>
                <a:cs typeface="Times New Roman" panose="02020603050405020304" pitchFamily="18" charset="0"/>
              </a:rPr>
              <a:t>Ruelas</a:t>
            </a:r>
            <a:r>
              <a:rPr lang="it-IT" sz="1000" b="1" kern="0" dirty="0">
                <a:effectLst/>
                <a:ea typeface="Times New Roman" panose="02020603050405020304" pitchFamily="18" charset="0"/>
                <a:cs typeface="Times New Roman" panose="02020603050405020304" pitchFamily="18" charset="0"/>
              </a:rPr>
              <a:t> </a:t>
            </a:r>
            <a:r>
              <a:rPr lang="it-IT" sz="1000" b="1" kern="0" dirty="0" err="1">
                <a:effectLst/>
                <a:ea typeface="Times New Roman" panose="02020603050405020304" pitchFamily="18" charset="0"/>
                <a:cs typeface="Times New Roman" panose="02020603050405020304" pitchFamily="18" charset="0"/>
              </a:rPr>
              <a:t>Inzunza</a:t>
            </a:r>
            <a:r>
              <a:rPr lang="it-IT" sz="1000" b="1" kern="0" dirty="0">
                <a:effectLst/>
                <a:ea typeface="Times New Roman" panose="02020603050405020304" pitchFamily="18" charset="0"/>
                <a:cs typeface="Times New Roman" panose="02020603050405020304" pitchFamily="18" charset="0"/>
              </a:rPr>
              <a:t>.</a:t>
            </a:r>
            <a:r>
              <a:rPr lang="it-IT" sz="1000" kern="0" dirty="0">
                <a:effectLst/>
                <a:ea typeface="Times New Roman" panose="02020603050405020304" pitchFamily="18" charset="0"/>
                <a:cs typeface="Times New Roman" panose="02020603050405020304" pitchFamily="18" charset="0"/>
              </a:rPr>
              <a:t> «Recommended methods for population monitoring at </a:t>
            </a:r>
            <a:r>
              <a:rPr lang="it-IT" sz="1000" kern="0" dirty="0" err="1">
                <a:effectLst/>
                <a:ea typeface="Times New Roman" panose="02020603050405020304" pitchFamily="18" charset="0"/>
                <a:cs typeface="Times New Roman" panose="02020603050405020304" pitchFamily="18" charset="0"/>
              </a:rPr>
              <a:t>raptor</a:t>
            </a:r>
            <a:r>
              <a:rPr lang="it-IT" sz="1000" kern="0" dirty="0">
                <a:effectLst/>
                <a:ea typeface="Times New Roman" panose="02020603050405020304" pitchFamily="18" charset="0"/>
                <a:cs typeface="Times New Roman" panose="02020603050405020304" pitchFamily="18" charset="0"/>
              </a:rPr>
              <a:t>-migration watchsites». </a:t>
            </a:r>
            <a:r>
              <a:rPr lang="it-IT" sz="1000" i="1" kern="0" dirty="0">
                <a:effectLst/>
                <a:ea typeface="Times New Roman" panose="02020603050405020304" pitchFamily="18" charset="0"/>
                <a:cs typeface="Times New Roman" panose="02020603050405020304" pitchFamily="18" charset="0"/>
              </a:rPr>
              <a:t>State of North </a:t>
            </a:r>
            <a:r>
              <a:rPr lang="it-IT" sz="1000" i="1" kern="0" dirty="0" err="1">
                <a:effectLst/>
                <a:ea typeface="Times New Roman" panose="02020603050405020304" pitchFamily="18" charset="0"/>
                <a:cs typeface="Times New Roman" panose="02020603050405020304" pitchFamily="18" charset="0"/>
              </a:rPr>
              <a:t>America’s</a:t>
            </a:r>
            <a:r>
              <a:rPr lang="it-IT" sz="1000" i="1" kern="0" dirty="0">
                <a:effectLst/>
                <a:ea typeface="Times New Roman" panose="02020603050405020304" pitchFamily="18" charset="0"/>
                <a:cs typeface="Times New Roman" panose="02020603050405020304" pitchFamily="18" charset="0"/>
              </a:rPr>
              <a:t> Birds of Prey, Series in </a:t>
            </a:r>
            <a:r>
              <a:rPr lang="it-IT" sz="1000" i="1" kern="0" dirty="0" err="1">
                <a:effectLst/>
                <a:ea typeface="Times New Roman" panose="02020603050405020304" pitchFamily="18" charset="0"/>
                <a:cs typeface="Times New Roman" panose="02020603050405020304" pitchFamily="18" charset="0"/>
              </a:rPr>
              <a:t>Ornithology</a:t>
            </a:r>
            <a:r>
              <a:rPr lang="it-IT" sz="1000" kern="0" dirty="0">
                <a:effectLst/>
                <a:ea typeface="Times New Roman" panose="02020603050405020304" pitchFamily="18" charset="0"/>
                <a:cs typeface="Times New Roman" panose="02020603050405020304" pitchFamily="18" charset="0"/>
              </a:rPr>
              <a:t>, fasc. 3 (2008): 447–60.</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Ethier, Danielle M, e Greg W Mitchell.</a:t>
            </a:r>
            <a:r>
              <a:rPr lang="it-IT" sz="1000" kern="0" dirty="0">
                <a:effectLst/>
                <a:ea typeface="Times New Roman" panose="02020603050405020304" pitchFamily="18" charset="0"/>
                <a:cs typeface="Times New Roman" panose="02020603050405020304" pitchFamily="18" charset="0"/>
              </a:rPr>
              <a:t> «Effects of climate on fall migration phenology of monarch butterflies departing the northeastern breeding grounds in Canada». </a:t>
            </a:r>
            <a:r>
              <a:rPr lang="it-IT" sz="1000" i="1" kern="0" dirty="0">
                <a:effectLst/>
                <a:ea typeface="Times New Roman" panose="02020603050405020304" pitchFamily="18" charset="0"/>
                <a:cs typeface="Times New Roman" panose="02020603050405020304" pitchFamily="18" charset="0"/>
              </a:rPr>
              <a:t>Global Change Biology</a:t>
            </a:r>
            <a:r>
              <a:rPr lang="it-IT" sz="1000" kern="0" dirty="0">
                <a:effectLst/>
                <a:ea typeface="Times New Roman" panose="02020603050405020304" pitchFamily="18" charset="0"/>
                <a:cs typeface="Times New Roman" panose="02020603050405020304" pitchFamily="18" charset="0"/>
              </a:rPr>
              <a:t> 29, fasc. 8 (2023): 2122–31.</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Fleming, Theodore H, Peggy </a:t>
            </a:r>
            <a:r>
              <a:rPr lang="it-IT" sz="1000" b="1" kern="0" dirty="0" err="1">
                <a:effectLst/>
                <a:ea typeface="Times New Roman" panose="02020603050405020304" pitchFamily="18" charset="0"/>
                <a:cs typeface="Times New Roman" panose="02020603050405020304" pitchFamily="18" charset="0"/>
              </a:rPr>
              <a:t>Eby</a:t>
            </a:r>
            <a:r>
              <a:rPr lang="it-IT" sz="1000" b="1" kern="0" dirty="0">
                <a:effectLst/>
                <a:ea typeface="Times New Roman" panose="02020603050405020304" pitchFamily="18" charset="0"/>
                <a:cs typeface="Times New Roman" panose="02020603050405020304" pitchFamily="18" charset="0"/>
              </a:rPr>
              <a:t>, TH Kunz, e MB Fenton.</a:t>
            </a:r>
            <a:r>
              <a:rPr lang="it-IT" sz="1000" kern="0" dirty="0">
                <a:effectLst/>
                <a:ea typeface="Times New Roman" panose="02020603050405020304" pitchFamily="18" charset="0"/>
                <a:cs typeface="Times New Roman" panose="02020603050405020304" pitchFamily="18" charset="0"/>
              </a:rPr>
              <a:t> «Ecology of bat migration». </a:t>
            </a:r>
            <a:r>
              <a:rPr lang="it-IT" sz="1000" i="1" kern="0" dirty="0">
                <a:effectLst/>
                <a:ea typeface="Times New Roman" panose="02020603050405020304" pitchFamily="18" charset="0"/>
                <a:cs typeface="Times New Roman" panose="02020603050405020304" pitchFamily="18" charset="0"/>
              </a:rPr>
              <a:t>Bat ecology</a:t>
            </a:r>
            <a:r>
              <a:rPr lang="it-IT" sz="1000" kern="0" dirty="0">
                <a:effectLst/>
                <a:ea typeface="Times New Roman" panose="02020603050405020304" pitchFamily="18" charset="0"/>
                <a:cs typeface="Times New Roman" panose="02020603050405020304" pitchFamily="18" charset="0"/>
              </a:rPr>
              <a:t> 156 (2003): 164–65.</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err="1">
                <a:effectLst/>
                <a:ea typeface="Times New Roman" panose="02020603050405020304" pitchFamily="18" charset="0"/>
                <a:cs typeface="Times New Roman" panose="02020603050405020304" pitchFamily="18" charset="0"/>
              </a:rPr>
              <a:t>Forsman</a:t>
            </a:r>
            <a:r>
              <a:rPr lang="it-IT" sz="1000" b="1" kern="0" dirty="0">
                <a:effectLst/>
                <a:ea typeface="Times New Roman" panose="02020603050405020304" pitchFamily="18" charset="0"/>
                <a:cs typeface="Times New Roman" panose="02020603050405020304" pitchFamily="18" charset="0"/>
              </a:rPr>
              <a:t>, Dick.</a:t>
            </a:r>
            <a:r>
              <a:rPr lang="it-IT" sz="1000" kern="0" dirty="0">
                <a:effectLst/>
                <a:ea typeface="Times New Roman" panose="02020603050405020304" pitchFamily="18" charset="0"/>
                <a:cs typeface="Times New Roman" panose="02020603050405020304" pitchFamily="18" charset="0"/>
              </a:rPr>
              <a:t> </a:t>
            </a:r>
            <a:r>
              <a:rPr lang="it-IT" sz="1000" i="1" kern="0" dirty="0">
                <a:effectLst/>
                <a:ea typeface="Times New Roman" panose="02020603050405020304" pitchFamily="18" charset="0"/>
                <a:cs typeface="Times New Roman" panose="02020603050405020304" pitchFamily="18" charset="0"/>
              </a:rPr>
              <a:t>«</a:t>
            </a:r>
            <a:r>
              <a:rPr lang="it-IT" sz="1000" kern="0" dirty="0">
                <a:effectLst/>
                <a:ea typeface="Times New Roman" panose="02020603050405020304" pitchFamily="18" charset="0"/>
                <a:cs typeface="Times New Roman" panose="02020603050405020304" pitchFamily="18" charset="0"/>
              </a:rPr>
              <a:t>Identificare i rapaci in volo. Europa, Nord Africa e Medio Oriente». Ricca Editore, 2020.</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Frei, Barbara, Amelia R Cox, Ana C Morales, e Christian Roy.</a:t>
            </a:r>
            <a:r>
              <a:rPr lang="it-IT" sz="1000" kern="0" dirty="0">
                <a:effectLst/>
                <a:ea typeface="Times New Roman" panose="02020603050405020304" pitchFamily="18" charset="0"/>
                <a:cs typeface="Times New Roman" panose="02020603050405020304" pitchFamily="18" charset="0"/>
              </a:rPr>
              <a:t> «Community-science reveals delayed fall migration of waterfowl and spatiotemporal effects of a changing climate». </a:t>
            </a:r>
            <a:r>
              <a:rPr lang="it-IT" sz="1000" i="1" kern="0" dirty="0">
                <a:effectLst/>
                <a:ea typeface="Times New Roman" panose="02020603050405020304" pitchFamily="18" charset="0"/>
                <a:cs typeface="Times New Roman" panose="02020603050405020304" pitchFamily="18" charset="0"/>
              </a:rPr>
              <a:t>Journal of Animal Ecology</a:t>
            </a:r>
            <a:r>
              <a:rPr lang="it-IT" sz="1000" kern="0" dirty="0">
                <a:effectLst/>
                <a:ea typeface="Times New Roman" panose="02020603050405020304" pitchFamily="18" charset="0"/>
                <a:cs typeface="Times New Roman" panose="02020603050405020304" pitchFamily="18" charset="0"/>
              </a:rPr>
              <a:t> 93, fasc. 4 (2024): 377–92.</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Gamauf, A, e </a:t>
            </a:r>
            <a:r>
              <a:rPr lang="it-IT" sz="1000" b="1" kern="0" dirty="0" err="1">
                <a:effectLst/>
                <a:ea typeface="Times New Roman" panose="02020603050405020304" pitchFamily="18" charset="0"/>
                <a:cs typeface="Times New Roman" panose="02020603050405020304" pitchFamily="18" charset="0"/>
              </a:rPr>
              <a:t>E</a:t>
            </a:r>
            <a:r>
              <a:rPr lang="it-IT" sz="1000" b="1" kern="0" dirty="0">
                <a:effectLst/>
                <a:ea typeface="Times New Roman" panose="02020603050405020304" pitchFamily="18" charset="0"/>
                <a:cs typeface="Times New Roman" panose="02020603050405020304" pitchFamily="18" charset="0"/>
              </a:rPr>
              <a:t> Haring.</a:t>
            </a:r>
            <a:r>
              <a:rPr lang="it-IT" sz="1000" kern="0" dirty="0">
                <a:effectLst/>
                <a:ea typeface="Times New Roman" panose="02020603050405020304" pitchFamily="18" charset="0"/>
                <a:cs typeface="Times New Roman" panose="02020603050405020304" pitchFamily="18" charset="0"/>
              </a:rPr>
              <a:t> «</a:t>
            </a:r>
            <a:r>
              <a:rPr lang="it-IT" sz="1000" kern="0" dirty="0" err="1">
                <a:effectLst/>
                <a:ea typeface="Times New Roman" panose="02020603050405020304" pitchFamily="18" charset="0"/>
                <a:cs typeface="Times New Roman" panose="02020603050405020304" pitchFamily="18" charset="0"/>
              </a:rPr>
              <a:t>Molecular</a:t>
            </a:r>
            <a:r>
              <a:rPr lang="it-IT" sz="1000" kern="0" dirty="0">
                <a:effectLst/>
                <a:ea typeface="Times New Roman" panose="02020603050405020304" pitchFamily="18" charset="0"/>
                <a:cs typeface="Times New Roman" panose="02020603050405020304" pitchFamily="18" charset="0"/>
              </a:rPr>
              <a:t> </a:t>
            </a:r>
            <a:r>
              <a:rPr lang="it-IT" sz="1000" kern="0" dirty="0" err="1">
                <a:effectLst/>
                <a:ea typeface="Times New Roman" panose="02020603050405020304" pitchFamily="18" charset="0"/>
                <a:cs typeface="Times New Roman" panose="02020603050405020304" pitchFamily="18" charset="0"/>
              </a:rPr>
              <a:t>phylogeny</a:t>
            </a:r>
            <a:r>
              <a:rPr lang="it-IT" sz="1000" kern="0" dirty="0">
                <a:effectLst/>
                <a:ea typeface="Times New Roman" panose="02020603050405020304" pitchFamily="18" charset="0"/>
                <a:cs typeface="Times New Roman" panose="02020603050405020304" pitchFamily="18" charset="0"/>
              </a:rPr>
              <a:t> and </a:t>
            </a:r>
            <a:r>
              <a:rPr lang="it-IT" sz="1000" kern="0" dirty="0" err="1">
                <a:effectLst/>
                <a:ea typeface="Times New Roman" panose="02020603050405020304" pitchFamily="18" charset="0"/>
                <a:cs typeface="Times New Roman" panose="02020603050405020304" pitchFamily="18" charset="0"/>
              </a:rPr>
              <a:t>biogeography</a:t>
            </a:r>
            <a:r>
              <a:rPr lang="it-IT" sz="1000" kern="0" dirty="0">
                <a:effectLst/>
                <a:ea typeface="Times New Roman" panose="02020603050405020304" pitchFamily="18" charset="0"/>
                <a:cs typeface="Times New Roman" panose="02020603050405020304" pitchFamily="18" charset="0"/>
              </a:rPr>
              <a:t> of </a:t>
            </a:r>
            <a:r>
              <a:rPr lang="it-IT" sz="1000" kern="0" dirty="0" err="1">
                <a:effectLst/>
                <a:ea typeface="Times New Roman" panose="02020603050405020304" pitchFamily="18" charset="0"/>
                <a:cs typeface="Times New Roman" panose="02020603050405020304" pitchFamily="18" charset="0"/>
              </a:rPr>
              <a:t>honey-buzzards</a:t>
            </a:r>
            <a:r>
              <a:rPr lang="it-IT" sz="1000" kern="0" dirty="0">
                <a:effectLst/>
                <a:ea typeface="Times New Roman" panose="02020603050405020304" pitchFamily="18" charset="0"/>
                <a:cs typeface="Times New Roman" panose="02020603050405020304" pitchFamily="18" charset="0"/>
              </a:rPr>
              <a:t> (genera Pernis and </a:t>
            </a:r>
            <a:r>
              <a:rPr lang="it-IT" sz="1000" kern="0" dirty="0" err="1">
                <a:effectLst/>
                <a:ea typeface="Times New Roman" panose="02020603050405020304" pitchFamily="18" charset="0"/>
                <a:cs typeface="Times New Roman" panose="02020603050405020304" pitchFamily="18" charset="0"/>
              </a:rPr>
              <a:t>Henicopernis</a:t>
            </a:r>
            <a:r>
              <a:rPr lang="it-IT" sz="1000" kern="0" dirty="0">
                <a:effectLst/>
                <a:ea typeface="Times New Roman" panose="02020603050405020304" pitchFamily="18" charset="0"/>
                <a:cs typeface="Times New Roman" panose="02020603050405020304" pitchFamily="18" charset="0"/>
              </a:rPr>
              <a:t>)». </a:t>
            </a:r>
            <a:r>
              <a:rPr lang="it-IT" sz="1000" i="1" kern="0" dirty="0">
                <a:effectLst/>
                <a:ea typeface="Times New Roman" panose="02020603050405020304" pitchFamily="18" charset="0"/>
                <a:cs typeface="Times New Roman" panose="02020603050405020304" pitchFamily="18" charset="0"/>
              </a:rPr>
              <a:t>Journal of </a:t>
            </a:r>
            <a:r>
              <a:rPr lang="it-IT" sz="1000" i="1" kern="0" dirty="0" err="1">
                <a:effectLst/>
                <a:ea typeface="Times New Roman" panose="02020603050405020304" pitchFamily="18" charset="0"/>
                <a:cs typeface="Times New Roman" panose="02020603050405020304" pitchFamily="18" charset="0"/>
              </a:rPr>
              <a:t>Zoological</a:t>
            </a:r>
            <a:r>
              <a:rPr lang="it-IT" sz="1000" i="1" kern="0" dirty="0">
                <a:effectLst/>
                <a:ea typeface="Times New Roman" panose="02020603050405020304" pitchFamily="18" charset="0"/>
                <a:cs typeface="Times New Roman" panose="02020603050405020304" pitchFamily="18" charset="0"/>
              </a:rPr>
              <a:t> Systematics and </a:t>
            </a:r>
            <a:r>
              <a:rPr lang="it-IT" sz="1000" i="1" kern="0" dirty="0" err="1">
                <a:effectLst/>
                <a:ea typeface="Times New Roman" panose="02020603050405020304" pitchFamily="18" charset="0"/>
                <a:cs typeface="Times New Roman" panose="02020603050405020304" pitchFamily="18" charset="0"/>
              </a:rPr>
              <a:t>Evolutionary</a:t>
            </a:r>
            <a:r>
              <a:rPr lang="it-IT" sz="1000" i="1" kern="0" dirty="0">
                <a:effectLst/>
                <a:ea typeface="Times New Roman" panose="02020603050405020304" pitchFamily="18" charset="0"/>
                <a:cs typeface="Times New Roman" panose="02020603050405020304" pitchFamily="18" charset="0"/>
              </a:rPr>
              <a:t> Research</a:t>
            </a:r>
            <a:r>
              <a:rPr lang="it-IT" sz="1000" kern="0" dirty="0">
                <a:effectLst/>
                <a:ea typeface="Times New Roman" panose="02020603050405020304" pitchFamily="18" charset="0"/>
                <a:cs typeface="Times New Roman" panose="02020603050405020304" pitchFamily="18" charset="0"/>
              </a:rPr>
              <a:t> 42, fasc. 2 (2004): 145–53.</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100" dirty="0" err="1">
                <a:effectLst/>
                <a:ea typeface="Aptos" panose="020B0004020202020204" pitchFamily="34" charset="0"/>
                <a:cs typeface="Times New Roman" panose="02020603050405020304" pitchFamily="18" charset="0"/>
              </a:rPr>
              <a:t>Gustin</a:t>
            </a:r>
            <a:r>
              <a:rPr lang="it-IT" sz="1000" b="1" kern="100" dirty="0">
                <a:effectLst/>
                <a:ea typeface="Aptos" panose="020B0004020202020204" pitchFamily="34" charset="0"/>
                <a:cs typeface="Times New Roman" panose="02020603050405020304" pitchFamily="18" charset="0"/>
              </a:rPr>
              <a:t> M., Brambilla M. &amp; </a:t>
            </a:r>
            <a:r>
              <a:rPr lang="it-IT" sz="1000" b="1" kern="100" dirty="0" err="1">
                <a:effectLst/>
                <a:ea typeface="Aptos" panose="020B0004020202020204" pitchFamily="34" charset="0"/>
                <a:cs typeface="Times New Roman" panose="02020603050405020304" pitchFamily="18" charset="0"/>
              </a:rPr>
              <a:t>Celada</a:t>
            </a:r>
            <a:r>
              <a:rPr lang="it-IT" sz="1000" b="1" kern="100" dirty="0">
                <a:effectLst/>
                <a:ea typeface="Aptos" panose="020B0004020202020204" pitchFamily="34" charset="0"/>
                <a:cs typeface="Times New Roman" panose="02020603050405020304" pitchFamily="18" charset="0"/>
              </a:rPr>
              <a:t> C.</a:t>
            </a:r>
            <a:r>
              <a:rPr lang="it-IT" sz="1000" kern="100" dirty="0">
                <a:effectLst/>
                <a:ea typeface="Aptos" panose="020B0004020202020204" pitchFamily="34" charset="0"/>
                <a:cs typeface="Times New Roman" panose="02020603050405020304" pitchFamily="18" charset="0"/>
              </a:rPr>
              <a:t>, </a:t>
            </a:r>
            <a:r>
              <a:rPr lang="it-IT" sz="1000" kern="0" dirty="0">
                <a:effectLst/>
                <a:ea typeface="Times New Roman" panose="02020603050405020304" pitchFamily="18" charset="0"/>
                <a:cs typeface="Times New Roman" panose="02020603050405020304" pitchFamily="18" charset="0"/>
              </a:rPr>
              <a:t>«</a:t>
            </a:r>
            <a:r>
              <a:rPr lang="it-IT" sz="1000" kern="100" dirty="0">
                <a:effectLst/>
                <a:ea typeface="Aptos" panose="020B0004020202020204" pitchFamily="34" charset="0"/>
                <a:cs typeface="Times New Roman" panose="02020603050405020304" pitchFamily="18" charset="0"/>
              </a:rPr>
              <a:t>Conoscerli, proteggerli. Guida allo stato di conservazione degli uccelli in Italia</a:t>
            </a:r>
            <a:r>
              <a:rPr lang="it-IT" sz="1000" kern="0" dirty="0">
                <a:effectLst/>
                <a:ea typeface="Times New Roman" panose="02020603050405020304" pitchFamily="18" charset="0"/>
                <a:cs typeface="Times New Roman" panose="02020603050405020304" pitchFamily="18" charset="0"/>
              </a:rPr>
              <a:t>«</a:t>
            </a:r>
            <a:r>
              <a:rPr lang="it-IT" sz="1000" kern="100" dirty="0">
                <a:effectLst/>
                <a:ea typeface="Aptos" panose="020B0004020202020204" pitchFamily="34" charset="0"/>
                <a:cs typeface="Times New Roman" panose="02020603050405020304" pitchFamily="18" charset="0"/>
              </a:rPr>
              <a:t>. </a:t>
            </a:r>
            <a:r>
              <a:rPr lang="it-IT" sz="1000" i="1" kern="100" dirty="0">
                <a:effectLst/>
                <a:ea typeface="Aptos" panose="020B0004020202020204" pitchFamily="34" charset="0"/>
                <a:cs typeface="Times New Roman" panose="02020603050405020304" pitchFamily="18" charset="0"/>
              </a:rPr>
              <a:t>LIPU</a:t>
            </a:r>
            <a:r>
              <a:rPr lang="it-IT" sz="1000" kern="100" dirty="0">
                <a:effectLst/>
                <a:ea typeface="Aptos" panose="020B0004020202020204" pitchFamily="34" charset="0"/>
                <a:cs typeface="Times New Roman" panose="02020603050405020304" pitchFamily="18" charset="0"/>
              </a:rPr>
              <a:t>, Pp:448, 2019.</a:t>
            </a:r>
          </a:p>
          <a:p>
            <a:pPr algn="just">
              <a:lnSpc>
                <a:spcPct val="150000"/>
              </a:lnSpc>
              <a:spcAft>
                <a:spcPts val="800"/>
              </a:spcAft>
            </a:pPr>
            <a:r>
              <a:rPr lang="it-IT" sz="1000" b="1" kern="0" dirty="0" err="1">
                <a:effectLst/>
                <a:ea typeface="Times New Roman" panose="02020603050405020304" pitchFamily="18" charset="0"/>
                <a:cs typeface="Times New Roman" panose="02020603050405020304" pitchFamily="18" charset="0"/>
              </a:rPr>
              <a:t>Itämies</a:t>
            </a:r>
            <a:r>
              <a:rPr lang="it-IT" sz="1000" b="1" kern="0" dirty="0">
                <a:effectLst/>
                <a:ea typeface="Times New Roman" panose="02020603050405020304" pitchFamily="18" charset="0"/>
                <a:cs typeface="Times New Roman" panose="02020603050405020304" pitchFamily="18" charset="0"/>
              </a:rPr>
              <a:t>, JUHANI, e H </a:t>
            </a:r>
            <a:r>
              <a:rPr lang="it-IT" sz="1000" b="1" kern="0" dirty="0" err="1">
                <a:effectLst/>
                <a:ea typeface="Times New Roman" panose="02020603050405020304" pitchFamily="18" charset="0"/>
                <a:cs typeface="Times New Roman" panose="02020603050405020304" pitchFamily="18" charset="0"/>
              </a:rPr>
              <a:t>Mikkola</a:t>
            </a:r>
            <a:r>
              <a:rPr lang="it-IT" sz="1000" b="1" kern="0" dirty="0">
                <a:effectLst/>
                <a:ea typeface="Times New Roman" panose="02020603050405020304" pitchFamily="18" charset="0"/>
                <a:cs typeface="Times New Roman" panose="02020603050405020304" pitchFamily="18" charset="0"/>
              </a:rPr>
              <a:t>.</a:t>
            </a:r>
            <a:r>
              <a:rPr lang="it-IT" sz="1000" kern="0" dirty="0">
                <a:effectLst/>
                <a:ea typeface="Times New Roman" panose="02020603050405020304" pitchFamily="18" charset="0"/>
                <a:cs typeface="Times New Roman" panose="02020603050405020304" pitchFamily="18" charset="0"/>
              </a:rPr>
              <a:t> «The diet of honey </a:t>
            </a:r>
            <a:r>
              <a:rPr lang="it-IT" sz="1000" kern="0" dirty="0" err="1">
                <a:effectLst/>
                <a:ea typeface="Times New Roman" panose="02020603050405020304" pitchFamily="18" charset="0"/>
                <a:cs typeface="Times New Roman" panose="02020603050405020304" pitchFamily="18" charset="0"/>
              </a:rPr>
              <a:t>buzzards</a:t>
            </a:r>
            <a:r>
              <a:rPr lang="it-IT" sz="1000" kern="0" dirty="0">
                <a:effectLst/>
                <a:ea typeface="Times New Roman" panose="02020603050405020304" pitchFamily="18" charset="0"/>
                <a:cs typeface="Times New Roman" panose="02020603050405020304" pitchFamily="18" charset="0"/>
              </a:rPr>
              <a:t> Pernis apivorus in </a:t>
            </a:r>
            <a:r>
              <a:rPr lang="it-IT" sz="1000" kern="0" dirty="0" err="1">
                <a:effectLst/>
                <a:ea typeface="Times New Roman" panose="02020603050405020304" pitchFamily="18" charset="0"/>
                <a:cs typeface="Times New Roman" panose="02020603050405020304" pitchFamily="18" charset="0"/>
              </a:rPr>
              <a:t>Finland</a:t>
            </a:r>
            <a:r>
              <a:rPr lang="it-IT" sz="1000" kern="0" dirty="0">
                <a:effectLst/>
                <a:ea typeface="Times New Roman" panose="02020603050405020304" pitchFamily="18" charset="0"/>
                <a:cs typeface="Times New Roman" panose="02020603050405020304" pitchFamily="18" charset="0"/>
              </a:rPr>
              <a:t>». </a:t>
            </a:r>
            <a:r>
              <a:rPr lang="it-IT" sz="1000" i="1" kern="0" dirty="0" err="1">
                <a:effectLst/>
                <a:ea typeface="Times New Roman" panose="02020603050405020304" pitchFamily="18" charset="0"/>
                <a:cs typeface="Times New Roman" panose="02020603050405020304" pitchFamily="18" charset="0"/>
              </a:rPr>
              <a:t>Ornis</a:t>
            </a:r>
            <a:r>
              <a:rPr lang="it-IT" sz="1000" i="1" kern="0" dirty="0">
                <a:effectLst/>
                <a:ea typeface="Times New Roman" panose="02020603050405020304" pitchFamily="18" charset="0"/>
                <a:cs typeface="Times New Roman" panose="02020603050405020304" pitchFamily="18" charset="0"/>
              </a:rPr>
              <a:t> </a:t>
            </a:r>
            <a:r>
              <a:rPr lang="it-IT" sz="1000" i="1" kern="0" dirty="0" err="1">
                <a:effectLst/>
                <a:ea typeface="Times New Roman" panose="02020603050405020304" pitchFamily="18" charset="0"/>
                <a:cs typeface="Times New Roman" panose="02020603050405020304" pitchFamily="18" charset="0"/>
              </a:rPr>
              <a:t>Fennica</a:t>
            </a:r>
            <a:r>
              <a:rPr lang="it-IT" sz="1000" kern="0" dirty="0">
                <a:effectLst/>
                <a:ea typeface="Times New Roman" panose="02020603050405020304" pitchFamily="18" charset="0"/>
                <a:cs typeface="Times New Roman" panose="02020603050405020304" pitchFamily="18" charset="0"/>
              </a:rPr>
              <a:t> 49, fasc. 1 (1972): 7–10.</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La Sorte, Frank A, Wesley M </a:t>
            </a:r>
            <a:r>
              <a:rPr lang="it-IT" sz="1000" b="1" kern="0" dirty="0" err="1">
                <a:effectLst/>
                <a:ea typeface="Times New Roman" panose="02020603050405020304" pitchFamily="18" charset="0"/>
                <a:cs typeface="Times New Roman" panose="02020603050405020304" pitchFamily="18" charset="0"/>
              </a:rPr>
              <a:t>Hochachka</a:t>
            </a:r>
            <a:r>
              <a:rPr lang="it-IT" sz="1000" b="1" kern="0" dirty="0">
                <a:effectLst/>
                <a:ea typeface="Times New Roman" panose="02020603050405020304" pitchFamily="18" charset="0"/>
                <a:cs typeface="Times New Roman" panose="02020603050405020304" pitchFamily="18" charset="0"/>
              </a:rPr>
              <a:t>, Andrew Farnsworth, Daniel Sheldon, Daniel Fink, Jeffrey </a:t>
            </a:r>
            <a:r>
              <a:rPr lang="it-IT" sz="1000" b="1" kern="0" dirty="0" err="1">
                <a:effectLst/>
                <a:ea typeface="Times New Roman" panose="02020603050405020304" pitchFamily="18" charset="0"/>
                <a:cs typeface="Times New Roman" panose="02020603050405020304" pitchFamily="18" charset="0"/>
              </a:rPr>
              <a:t>Geevarghese</a:t>
            </a:r>
            <a:r>
              <a:rPr lang="it-IT" sz="1000" b="1" kern="0" dirty="0">
                <a:effectLst/>
                <a:ea typeface="Times New Roman" panose="02020603050405020304" pitchFamily="18" charset="0"/>
                <a:cs typeface="Times New Roman" panose="02020603050405020304" pitchFamily="18" charset="0"/>
              </a:rPr>
              <a:t>, Kevin Winner, Benjamin M Van </a:t>
            </a:r>
            <a:r>
              <a:rPr lang="it-IT" sz="1000" b="1" kern="0" dirty="0" err="1">
                <a:effectLst/>
                <a:ea typeface="Times New Roman" panose="02020603050405020304" pitchFamily="18" charset="0"/>
                <a:cs typeface="Times New Roman" panose="02020603050405020304" pitchFamily="18" charset="0"/>
              </a:rPr>
              <a:t>Doren</a:t>
            </a:r>
            <a:r>
              <a:rPr lang="it-IT" sz="1000" b="1" kern="0" dirty="0">
                <a:effectLst/>
                <a:ea typeface="Times New Roman" panose="02020603050405020304" pitchFamily="18" charset="0"/>
                <a:cs typeface="Times New Roman" panose="02020603050405020304" pitchFamily="18" charset="0"/>
              </a:rPr>
              <a:t>, e Steve Kelling.</a:t>
            </a:r>
            <a:r>
              <a:rPr lang="it-IT" sz="1000" kern="0" dirty="0">
                <a:effectLst/>
                <a:ea typeface="Times New Roman" panose="02020603050405020304" pitchFamily="18" charset="0"/>
                <a:cs typeface="Times New Roman" panose="02020603050405020304" pitchFamily="18" charset="0"/>
              </a:rPr>
              <a:t> «Migration timing and its </a:t>
            </a:r>
            <a:r>
              <a:rPr lang="it-IT" sz="1000" kern="0" dirty="0" err="1">
                <a:effectLst/>
                <a:ea typeface="Times New Roman" panose="02020603050405020304" pitchFamily="18" charset="0"/>
                <a:cs typeface="Times New Roman" panose="02020603050405020304" pitchFamily="18" charset="0"/>
              </a:rPr>
              <a:t>determinants</a:t>
            </a:r>
            <a:r>
              <a:rPr lang="it-IT" sz="1000" kern="0" dirty="0">
                <a:effectLst/>
                <a:ea typeface="Times New Roman" panose="02020603050405020304" pitchFamily="18" charset="0"/>
                <a:cs typeface="Times New Roman" panose="02020603050405020304" pitchFamily="18" charset="0"/>
              </a:rPr>
              <a:t> for </a:t>
            </a:r>
            <a:r>
              <a:rPr lang="it-IT" sz="1000" kern="0" dirty="0" err="1">
                <a:effectLst/>
                <a:ea typeface="Times New Roman" panose="02020603050405020304" pitchFamily="18" charset="0"/>
                <a:cs typeface="Times New Roman" panose="02020603050405020304" pitchFamily="18" charset="0"/>
              </a:rPr>
              <a:t>nocturnal</a:t>
            </a:r>
            <a:r>
              <a:rPr lang="it-IT" sz="1000" kern="0" dirty="0">
                <a:effectLst/>
                <a:ea typeface="Times New Roman" panose="02020603050405020304" pitchFamily="18" charset="0"/>
                <a:cs typeface="Times New Roman" panose="02020603050405020304" pitchFamily="18" charset="0"/>
              </a:rPr>
              <a:t> migratory birds during </a:t>
            </a:r>
            <a:r>
              <a:rPr lang="it-IT" sz="1000" kern="0" dirty="0" err="1">
                <a:effectLst/>
                <a:ea typeface="Times New Roman" panose="02020603050405020304" pitchFamily="18" charset="0"/>
                <a:cs typeface="Times New Roman" panose="02020603050405020304" pitchFamily="18" charset="0"/>
              </a:rPr>
              <a:t>autumn</a:t>
            </a:r>
            <a:r>
              <a:rPr lang="it-IT" sz="1000" kern="0" dirty="0">
                <a:effectLst/>
                <a:ea typeface="Times New Roman" panose="02020603050405020304" pitchFamily="18" charset="0"/>
                <a:cs typeface="Times New Roman" panose="02020603050405020304" pitchFamily="18" charset="0"/>
              </a:rPr>
              <a:t> migration». </a:t>
            </a:r>
            <a:r>
              <a:rPr lang="it-IT" sz="1000" i="1" kern="0" dirty="0">
                <a:effectLst/>
                <a:ea typeface="Times New Roman" panose="02020603050405020304" pitchFamily="18" charset="0"/>
                <a:cs typeface="Times New Roman" panose="02020603050405020304" pitchFamily="18" charset="0"/>
              </a:rPr>
              <a:t>Journal of Animal Ecology</a:t>
            </a:r>
            <a:r>
              <a:rPr lang="it-IT" sz="1000" kern="0" dirty="0">
                <a:effectLst/>
                <a:ea typeface="Times New Roman" panose="02020603050405020304" pitchFamily="18" charset="0"/>
                <a:cs typeface="Times New Roman" panose="02020603050405020304" pitchFamily="18" charset="0"/>
              </a:rPr>
              <a:t> 84, fasc. 5 (2015): 1202–12.</a:t>
            </a:r>
            <a:endParaRPr lang="it-IT" sz="1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38900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6852F-B0D2-9B91-C97E-07316D40C1E5}"/>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827B6CE5-9F9C-DFA0-8E25-7A514B742563}"/>
              </a:ext>
            </a:extLst>
          </p:cNvPr>
          <p:cNvSpPr>
            <a:spLocks noGrp="1"/>
          </p:cNvSpPr>
          <p:nvPr>
            <p:ph type="title"/>
          </p:nvPr>
        </p:nvSpPr>
        <p:spPr>
          <a:xfrm>
            <a:off x="1761899" y="645881"/>
            <a:ext cx="8911687" cy="791033"/>
          </a:xfrm>
        </p:spPr>
        <p:txBody>
          <a:bodyPr/>
          <a:lstStyle/>
          <a:p>
            <a:r>
              <a:rPr lang="it-IT" b="1" dirty="0">
                <a:solidFill>
                  <a:schemeClr val="accent1"/>
                </a:solidFill>
              </a:rPr>
              <a:t>BIBLIOGRAPHY</a:t>
            </a:r>
          </a:p>
        </p:txBody>
      </p:sp>
      <p:sp>
        <p:nvSpPr>
          <p:cNvPr id="7" name="CasellaDiTesto 6">
            <a:extLst>
              <a:ext uri="{FF2B5EF4-FFF2-40B4-BE49-F238E27FC236}">
                <a16:creationId xmlns:a16="http://schemas.microsoft.com/office/drawing/2014/main" id="{0E952A05-2B52-E48C-7F72-8D01E205F020}"/>
              </a:ext>
            </a:extLst>
          </p:cNvPr>
          <p:cNvSpPr txBox="1"/>
          <p:nvPr/>
        </p:nvSpPr>
        <p:spPr>
          <a:xfrm>
            <a:off x="337456" y="1382484"/>
            <a:ext cx="11473544" cy="4653966"/>
          </a:xfrm>
          <a:prstGeom prst="rect">
            <a:avLst/>
          </a:prstGeom>
          <a:solidFill>
            <a:schemeClr val="bg1">
              <a:lumMod val="95000"/>
            </a:schemeClr>
          </a:solidFill>
        </p:spPr>
        <p:txBody>
          <a:bodyPr wrap="square">
            <a:spAutoFit/>
          </a:bodyPr>
          <a:lstStyle/>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Lack, David.</a:t>
            </a:r>
            <a:r>
              <a:rPr lang="it-IT" sz="1000" kern="0" dirty="0">
                <a:effectLst/>
                <a:ea typeface="Times New Roman" panose="02020603050405020304" pitchFamily="18" charset="0"/>
                <a:cs typeface="Times New Roman" panose="02020603050405020304" pitchFamily="18" charset="0"/>
              </a:rPr>
              <a:t> «The </a:t>
            </a:r>
            <a:r>
              <a:rPr lang="it-IT" sz="1000" kern="0" dirty="0" err="1">
                <a:effectLst/>
                <a:ea typeface="Times New Roman" panose="02020603050405020304" pitchFamily="18" charset="0"/>
                <a:cs typeface="Times New Roman" panose="02020603050405020304" pitchFamily="18" charset="0"/>
              </a:rPr>
              <a:t>natural</a:t>
            </a:r>
            <a:r>
              <a:rPr lang="it-IT" sz="1000" kern="0" dirty="0">
                <a:effectLst/>
                <a:ea typeface="Times New Roman" panose="02020603050405020304" pitchFamily="18" charset="0"/>
                <a:cs typeface="Times New Roman" panose="02020603050405020304" pitchFamily="18" charset="0"/>
              </a:rPr>
              <a:t> </a:t>
            </a:r>
            <a:r>
              <a:rPr lang="it-IT" sz="1000" kern="0" dirty="0" err="1">
                <a:effectLst/>
                <a:ea typeface="Times New Roman" panose="02020603050405020304" pitchFamily="18" charset="0"/>
                <a:cs typeface="Times New Roman" panose="02020603050405020304" pitchFamily="18" charset="0"/>
              </a:rPr>
              <a:t>regulation</a:t>
            </a:r>
            <a:r>
              <a:rPr lang="it-IT" sz="1000" kern="0" dirty="0">
                <a:effectLst/>
                <a:ea typeface="Times New Roman" panose="02020603050405020304" pitchFamily="18" charset="0"/>
                <a:cs typeface="Times New Roman" panose="02020603050405020304" pitchFamily="18" charset="0"/>
              </a:rPr>
              <a:t> of animal numbers.», 1954.</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Le Corre, </a:t>
            </a:r>
            <a:r>
              <a:rPr lang="it-IT" sz="1000" b="1" kern="0" dirty="0" err="1">
                <a:effectLst/>
                <a:ea typeface="Times New Roman" panose="02020603050405020304" pitchFamily="18" charset="0"/>
                <a:cs typeface="Times New Roman" panose="02020603050405020304" pitchFamily="18" charset="0"/>
              </a:rPr>
              <a:t>Mael</a:t>
            </a:r>
            <a:r>
              <a:rPr lang="it-IT" sz="1000" b="1" kern="0" dirty="0">
                <a:effectLst/>
                <a:ea typeface="Times New Roman" panose="02020603050405020304" pitchFamily="18" charset="0"/>
                <a:cs typeface="Times New Roman" panose="02020603050405020304" pitchFamily="18" charset="0"/>
              </a:rPr>
              <a:t>, Christian </a:t>
            </a:r>
            <a:r>
              <a:rPr lang="it-IT" sz="1000" b="1" kern="0" dirty="0" err="1">
                <a:effectLst/>
                <a:ea typeface="Times New Roman" panose="02020603050405020304" pitchFamily="18" charset="0"/>
                <a:cs typeface="Times New Roman" panose="02020603050405020304" pitchFamily="18" charset="0"/>
              </a:rPr>
              <a:t>Dussault</a:t>
            </a:r>
            <a:r>
              <a:rPr lang="it-IT" sz="1000" b="1" kern="0" dirty="0">
                <a:effectLst/>
                <a:ea typeface="Times New Roman" panose="02020603050405020304" pitchFamily="18" charset="0"/>
                <a:cs typeface="Times New Roman" panose="02020603050405020304" pitchFamily="18" charset="0"/>
              </a:rPr>
              <a:t>, e </a:t>
            </a:r>
            <a:r>
              <a:rPr lang="it-IT" sz="1000" b="1" kern="0" dirty="0" err="1">
                <a:effectLst/>
                <a:ea typeface="Times New Roman" panose="02020603050405020304" pitchFamily="18" charset="0"/>
                <a:cs typeface="Times New Roman" panose="02020603050405020304" pitchFamily="18" charset="0"/>
              </a:rPr>
              <a:t>Steeve</a:t>
            </a:r>
            <a:r>
              <a:rPr lang="it-IT" sz="1000" b="1" kern="0" dirty="0">
                <a:effectLst/>
                <a:ea typeface="Times New Roman" panose="02020603050405020304" pitchFamily="18" charset="0"/>
                <a:cs typeface="Times New Roman" panose="02020603050405020304" pitchFamily="18" charset="0"/>
              </a:rPr>
              <a:t> D </a:t>
            </a:r>
            <a:r>
              <a:rPr lang="it-IT" sz="1000" b="1" kern="0" dirty="0" err="1">
                <a:effectLst/>
                <a:ea typeface="Times New Roman" panose="02020603050405020304" pitchFamily="18" charset="0"/>
                <a:cs typeface="Times New Roman" panose="02020603050405020304" pitchFamily="18" charset="0"/>
              </a:rPr>
              <a:t>Côté</a:t>
            </a:r>
            <a:r>
              <a:rPr lang="it-IT" sz="1000" b="1" kern="0" dirty="0">
                <a:effectLst/>
                <a:ea typeface="Times New Roman" panose="02020603050405020304" pitchFamily="18" charset="0"/>
                <a:cs typeface="Times New Roman" panose="02020603050405020304" pitchFamily="18" charset="0"/>
              </a:rPr>
              <a:t>.</a:t>
            </a:r>
            <a:r>
              <a:rPr lang="it-IT" sz="1000" kern="0" dirty="0">
                <a:effectLst/>
                <a:ea typeface="Times New Roman" panose="02020603050405020304" pitchFamily="18" charset="0"/>
                <a:cs typeface="Times New Roman" panose="02020603050405020304" pitchFamily="18" charset="0"/>
              </a:rPr>
              <a:t> «Weather conditions and variation in timing of spring and fall migrations of migratory caribou». </a:t>
            </a:r>
            <a:r>
              <a:rPr lang="it-IT" sz="1000" i="1" kern="0" dirty="0">
                <a:effectLst/>
                <a:ea typeface="Times New Roman" panose="02020603050405020304" pitchFamily="18" charset="0"/>
                <a:cs typeface="Times New Roman" panose="02020603050405020304" pitchFamily="18" charset="0"/>
              </a:rPr>
              <a:t>Journal of </a:t>
            </a:r>
            <a:r>
              <a:rPr lang="it-IT" sz="1000" i="1" kern="0" dirty="0" err="1">
                <a:effectLst/>
                <a:ea typeface="Times New Roman" panose="02020603050405020304" pitchFamily="18" charset="0"/>
                <a:cs typeface="Times New Roman" panose="02020603050405020304" pitchFamily="18" charset="0"/>
              </a:rPr>
              <a:t>Mammalogy</a:t>
            </a:r>
            <a:r>
              <a:rPr lang="it-IT" sz="1000" kern="0" dirty="0">
                <a:effectLst/>
                <a:ea typeface="Times New Roman" panose="02020603050405020304" pitchFamily="18" charset="0"/>
                <a:cs typeface="Times New Roman" panose="02020603050405020304" pitchFamily="18" charset="0"/>
              </a:rPr>
              <a:t> 98, fasc. 1 (2017): 260–71.</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Martín-Ávila, Jorge A, Salvador </a:t>
            </a:r>
            <a:r>
              <a:rPr lang="it-IT" sz="1000" b="1" kern="0" dirty="0" err="1">
                <a:effectLst/>
                <a:ea typeface="Times New Roman" panose="02020603050405020304" pitchFamily="18" charset="0"/>
                <a:cs typeface="Times New Roman" panose="02020603050405020304" pitchFamily="18" charset="0"/>
              </a:rPr>
              <a:t>Rebollo</a:t>
            </a:r>
            <a:r>
              <a:rPr lang="it-IT" sz="1000" b="1" kern="0" dirty="0">
                <a:effectLst/>
                <a:ea typeface="Times New Roman" panose="02020603050405020304" pitchFamily="18" charset="0"/>
                <a:cs typeface="Times New Roman" panose="02020603050405020304" pitchFamily="18" charset="0"/>
              </a:rPr>
              <a:t>, José M Fernández-Pereira, e Luisa M Díaz-Aranda.</a:t>
            </a:r>
            <a:r>
              <a:rPr lang="it-IT" sz="1000" kern="0" dirty="0">
                <a:effectLst/>
                <a:ea typeface="Times New Roman" panose="02020603050405020304" pitchFamily="18" charset="0"/>
                <a:cs typeface="Times New Roman" panose="02020603050405020304" pitchFamily="18" charset="0"/>
              </a:rPr>
              <a:t> «The </a:t>
            </a:r>
            <a:r>
              <a:rPr lang="it-IT" sz="1000" kern="0" dirty="0" err="1">
                <a:effectLst/>
                <a:ea typeface="Times New Roman" panose="02020603050405020304" pitchFamily="18" charset="0"/>
                <a:cs typeface="Times New Roman" panose="02020603050405020304" pitchFamily="18" charset="0"/>
              </a:rPr>
              <a:t>trophic</a:t>
            </a:r>
            <a:r>
              <a:rPr lang="it-IT" sz="1000" kern="0" dirty="0">
                <a:effectLst/>
                <a:ea typeface="Times New Roman" panose="02020603050405020304" pitchFamily="18" charset="0"/>
                <a:cs typeface="Times New Roman" panose="02020603050405020304" pitchFamily="18" charset="0"/>
              </a:rPr>
              <a:t> strategy of the European honey-buzzard Pernis apivorus during breeding: </a:t>
            </a:r>
            <a:r>
              <a:rPr lang="it-IT" sz="1000" kern="0" dirty="0" err="1">
                <a:effectLst/>
                <a:ea typeface="Times New Roman" panose="02020603050405020304" pitchFamily="18" charset="0"/>
                <a:cs typeface="Times New Roman" panose="02020603050405020304" pitchFamily="18" charset="0"/>
              </a:rPr>
              <a:t>extravagant</a:t>
            </a:r>
            <a:r>
              <a:rPr lang="it-IT" sz="1000" kern="0" dirty="0">
                <a:effectLst/>
                <a:ea typeface="Times New Roman" panose="02020603050405020304" pitchFamily="18" charset="0"/>
                <a:cs typeface="Times New Roman" panose="02020603050405020304" pitchFamily="18" charset="0"/>
              </a:rPr>
              <a:t> </a:t>
            </a:r>
            <a:r>
              <a:rPr lang="it-IT" sz="1000" kern="0" dirty="0" err="1">
                <a:effectLst/>
                <a:ea typeface="Times New Roman" panose="02020603050405020304" pitchFamily="18" charset="0"/>
                <a:cs typeface="Times New Roman" panose="02020603050405020304" pitchFamily="18" charset="0"/>
              </a:rPr>
              <a:t>specialization</a:t>
            </a:r>
            <a:r>
              <a:rPr lang="it-IT" sz="1000" kern="0" dirty="0">
                <a:effectLst/>
                <a:ea typeface="Times New Roman" panose="02020603050405020304" pitchFamily="18" charset="0"/>
                <a:cs typeface="Times New Roman" panose="02020603050405020304" pitchFamily="18" charset="0"/>
              </a:rPr>
              <a:t> or </a:t>
            </a:r>
            <a:r>
              <a:rPr lang="it-IT" sz="1000" kern="0" dirty="0" err="1">
                <a:effectLst/>
                <a:ea typeface="Times New Roman" panose="02020603050405020304" pitchFamily="18" charset="0"/>
                <a:cs typeface="Times New Roman" panose="02020603050405020304" pitchFamily="18" charset="0"/>
              </a:rPr>
              <a:t>ingenious</a:t>
            </a:r>
            <a:r>
              <a:rPr lang="it-IT" sz="1000" kern="0" dirty="0">
                <a:effectLst/>
                <a:ea typeface="Times New Roman" panose="02020603050405020304" pitchFamily="18" charset="0"/>
                <a:cs typeface="Times New Roman" panose="02020603050405020304" pitchFamily="18" charset="0"/>
              </a:rPr>
              <a:t> </a:t>
            </a:r>
            <a:r>
              <a:rPr lang="it-IT" sz="1000" kern="0" dirty="0" err="1">
                <a:effectLst/>
                <a:ea typeface="Times New Roman" panose="02020603050405020304" pitchFamily="18" charset="0"/>
                <a:cs typeface="Times New Roman" panose="02020603050405020304" pitchFamily="18" charset="0"/>
              </a:rPr>
              <a:t>solution</a:t>
            </a:r>
            <a:r>
              <a:rPr lang="it-IT" sz="1000" kern="0" dirty="0">
                <a:effectLst/>
                <a:ea typeface="Times New Roman" panose="02020603050405020304" pitchFamily="18" charset="0"/>
                <a:cs typeface="Times New Roman" panose="02020603050405020304" pitchFamily="18" charset="0"/>
              </a:rPr>
              <a:t>?» </a:t>
            </a:r>
            <a:r>
              <a:rPr lang="it-IT" sz="1000" i="1" kern="0" dirty="0">
                <a:effectLst/>
                <a:ea typeface="Times New Roman" panose="02020603050405020304" pitchFamily="18" charset="0"/>
                <a:cs typeface="Times New Roman" panose="02020603050405020304" pitchFamily="18" charset="0"/>
              </a:rPr>
              <a:t>Journal of Avian Biology</a:t>
            </a:r>
            <a:r>
              <a:rPr lang="it-IT" sz="1000" kern="0" dirty="0">
                <a:effectLst/>
                <a:ea typeface="Times New Roman" panose="02020603050405020304" pitchFamily="18" charset="0"/>
                <a:cs typeface="Times New Roman" panose="02020603050405020304" pitchFamily="18" charset="0"/>
              </a:rPr>
              <a:t>, 2024, e03221.</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Newton, Ian.</a:t>
            </a:r>
            <a:r>
              <a:rPr lang="it-IT" sz="1000" kern="0" dirty="0">
                <a:effectLst/>
                <a:ea typeface="Times New Roman" panose="02020603050405020304" pitchFamily="18" charset="0"/>
                <a:cs typeface="Times New Roman" panose="02020603050405020304" pitchFamily="18" charset="0"/>
              </a:rPr>
              <a:t> «The migration ecology of birds». </a:t>
            </a:r>
            <a:r>
              <a:rPr lang="it-IT" sz="1000" i="1" kern="0" dirty="0">
                <a:effectLst/>
                <a:ea typeface="Times New Roman" panose="02020603050405020304" pitchFamily="18" charset="0"/>
                <a:cs typeface="Times New Roman" panose="02020603050405020304" pitchFamily="18" charset="0"/>
              </a:rPr>
              <a:t>Elsevier</a:t>
            </a:r>
            <a:r>
              <a:rPr lang="it-IT" sz="1000" kern="0" dirty="0">
                <a:effectLst/>
                <a:ea typeface="Times New Roman" panose="02020603050405020304" pitchFamily="18" charset="0"/>
                <a:cs typeface="Times New Roman" panose="02020603050405020304" pitchFamily="18" charset="0"/>
              </a:rPr>
              <a:t>, 2023.</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kern="100" dirty="0" err="1">
                <a:effectLst/>
                <a:ea typeface="Aptos" panose="020B0004020202020204" pitchFamily="34" charset="0"/>
                <a:cs typeface="Times New Roman" panose="02020603050405020304" pitchFamily="18" charset="0"/>
              </a:rPr>
              <a:t>Perdisa</a:t>
            </a:r>
            <a:r>
              <a:rPr lang="it-IT" sz="1000" kern="100" dirty="0">
                <a:effectLst/>
                <a:ea typeface="Aptos" panose="020B0004020202020204" pitchFamily="34" charset="0"/>
                <a:cs typeface="Times New Roman" panose="02020603050405020304" pitchFamily="18" charset="0"/>
              </a:rPr>
              <a:t> Editore, Bologna. Pp:463.</a:t>
            </a:r>
          </a:p>
          <a:p>
            <a:pPr algn="just">
              <a:lnSpc>
                <a:spcPct val="150000"/>
              </a:lnSpc>
              <a:spcAft>
                <a:spcPts val="800"/>
              </a:spcAft>
            </a:pPr>
            <a:r>
              <a:rPr lang="it-IT" sz="1000" b="1" kern="100" dirty="0">
                <a:effectLst/>
                <a:ea typeface="Aptos" panose="020B0004020202020204" pitchFamily="34" charset="0"/>
                <a:cs typeface="Times New Roman" panose="02020603050405020304" pitchFamily="18" charset="0"/>
              </a:rPr>
              <a:t>Pavia M. &amp; </a:t>
            </a:r>
            <a:r>
              <a:rPr lang="it-IT" sz="1000" b="1" kern="100" dirty="0" err="1">
                <a:effectLst/>
                <a:ea typeface="Aptos" panose="020B0004020202020204" pitchFamily="34" charset="0"/>
                <a:cs typeface="Times New Roman" panose="02020603050405020304" pitchFamily="18" charset="0"/>
              </a:rPr>
              <a:t>Boano</a:t>
            </a:r>
            <a:r>
              <a:rPr lang="it-IT" sz="1000" b="1" kern="100" dirty="0">
                <a:effectLst/>
                <a:ea typeface="Aptos" panose="020B0004020202020204" pitchFamily="34" charset="0"/>
                <a:cs typeface="Times New Roman" panose="02020603050405020304" pitchFamily="18" charset="0"/>
              </a:rPr>
              <a:t> G.</a:t>
            </a:r>
            <a:r>
              <a:rPr lang="it-IT" sz="1000" kern="100" dirty="0">
                <a:effectLst/>
                <a:ea typeface="Aptos" panose="020B0004020202020204" pitchFamily="34" charset="0"/>
                <a:cs typeface="Times New Roman" panose="02020603050405020304" pitchFamily="18" charset="0"/>
              </a:rPr>
              <a:t>, </a:t>
            </a:r>
            <a:r>
              <a:rPr lang="it-IT" sz="1000" kern="0" dirty="0">
                <a:effectLst/>
                <a:ea typeface="Times New Roman" panose="02020603050405020304" pitchFamily="18" charset="0"/>
                <a:cs typeface="Times New Roman" panose="02020603050405020304" pitchFamily="18" charset="0"/>
              </a:rPr>
              <a:t>«</a:t>
            </a:r>
            <a:r>
              <a:rPr lang="it-IT" sz="1000" kern="100" dirty="0">
                <a:effectLst/>
                <a:ea typeface="Aptos" panose="020B0004020202020204" pitchFamily="34" charset="0"/>
                <a:cs typeface="Times New Roman" panose="02020603050405020304" pitchFamily="18" charset="0"/>
              </a:rPr>
              <a:t>Check-list degli uccelli del Piemonte e della Valle d’Aosta aggiornata al dicembre 2008</a:t>
            </a:r>
            <a:r>
              <a:rPr lang="it-IT" sz="1000" kern="0" dirty="0">
                <a:effectLst/>
                <a:ea typeface="Times New Roman" panose="02020603050405020304" pitchFamily="18" charset="0"/>
                <a:cs typeface="Times New Roman" panose="02020603050405020304" pitchFamily="18" charset="0"/>
              </a:rPr>
              <a:t>»</a:t>
            </a:r>
            <a:r>
              <a:rPr lang="it-IT" sz="1000" kern="100" dirty="0">
                <a:effectLst/>
                <a:ea typeface="Aptos" panose="020B0004020202020204" pitchFamily="34" charset="0"/>
                <a:cs typeface="Times New Roman" panose="02020603050405020304" pitchFamily="18" charset="0"/>
              </a:rPr>
              <a:t>. </a:t>
            </a:r>
            <a:r>
              <a:rPr lang="it-IT" sz="1000" i="1" kern="100" dirty="0">
                <a:effectLst/>
                <a:ea typeface="Aptos" panose="020B0004020202020204" pitchFamily="34" charset="0"/>
                <a:cs typeface="Times New Roman" panose="02020603050405020304" pitchFamily="18" charset="0"/>
              </a:rPr>
              <a:t>Rivista Italiana di Ornitologia</a:t>
            </a:r>
            <a:r>
              <a:rPr lang="it-IT" sz="1000" kern="100" dirty="0">
                <a:effectLst/>
                <a:ea typeface="Aptos" panose="020B0004020202020204" pitchFamily="34" charset="0"/>
                <a:cs typeface="Times New Roman" panose="02020603050405020304" pitchFamily="18" charset="0"/>
              </a:rPr>
              <a:t>, 79 (1): 23-47, 2009.</a:t>
            </a:r>
          </a:p>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Sartirana, Fabiano.</a:t>
            </a:r>
            <a:r>
              <a:rPr lang="it-IT" sz="1000" kern="0" dirty="0">
                <a:effectLst/>
                <a:ea typeface="Times New Roman" panose="02020603050405020304" pitchFamily="18" charset="0"/>
                <a:cs typeface="Times New Roman" panose="02020603050405020304" pitchFamily="18" charset="0"/>
              </a:rPr>
              <a:t> «Relazione progetto Migrans 2024», ottobre 2024. </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Shaw, Allison K.</a:t>
            </a:r>
            <a:r>
              <a:rPr lang="it-IT" sz="1000" kern="0" dirty="0">
                <a:effectLst/>
                <a:ea typeface="Times New Roman" panose="02020603050405020304" pitchFamily="18" charset="0"/>
                <a:cs typeface="Times New Roman" panose="02020603050405020304" pitchFamily="18" charset="0"/>
              </a:rPr>
              <a:t> «Drivers of animal migration and </a:t>
            </a:r>
            <a:r>
              <a:rPr lang="it-IT" sz="1000" kern="0" dirty="0" err="1">
                <a:effectLst/>
                <a:ea typeface="Times New Roman" panose="02020603050405020304" pitchFamily="18" charset="0"/>
                <a:cs typeface="Times New Roman" panose="02020603050405020304" pitchFamily="18" charset="0"/>
              </a:rPr>
              <a:t>implications</a:t>
            </a:r>
            <a:r>
              <a:rPr lang="it-IT" sz="1000" kern="0" dirty="0">
                <a:effectLst/>
                <a:ea typeface="Times New Roman" panose="02020603050405020304" pitchFamily="18" charset="0"/>
                <a:cs typeface="Times New Roman" panose="02020603050405020304" pitchFamily="18" charset="0"/>
              </a:rPr>
              <a:t> in changing </a:t>
            </a:r>
            <a:r>
              <a:rPr lang="it-IT" sz="1000" kern="0" dirty="0" err="1">
                <a:effectLst/>
                <a:ea typeface="Times New Roman" panose="02020603050405020304" pitchFamily="18" charset="0"/>
                <a:cs typeface="Times New Roman" panose="02020603050405020304" pitchFamily="18" charset="0"/>
              </a:rPr>
              <a:t>environments</a:t>
            </a:r>
            <a:r>
              <a:rPr lang="it-IT" sz="1000" kern="0" dirty="0">
                <a:effectLst/>
                <a:ea typeface="Times New Roman" panose="02020603050405020304" pitchFamily="18" charset="0"/>
                <a:cs typeface="Times New Roman" panose="02020603050405020304" pitchFamily="18" charset="0"/>
              </a:rPr>
              <a:t>». </a:t>
            </a:r>
            <a:r>
              <a:rPr lang="it-IT" sz="1000" i="1" kern="0" dirty="0" err="1">
                <a:effectLst/>
                <a:ea typeface="Times New Roman" panose="02020603050405020304" pitchFamily="18" charset="0"/>
                <a:cs typeface="Times New Roman" panose="02020603050405020304" pitchFamily="18" charset="0"/>
              </a:rPr>
              <a:t>Evolutionary</a:t>
            </a:r>
            <a:r>
              <a:rPr lang="it-IT" sz="1000" i="1" kern="0" dirty="0">
                <a:effectLst/>
                <a:ea typeface="Times New Roman" panose="02020603050405020304" pitchFamily="18" charset="0"/>
                <a:cs typeface="Times New Roman" panose="02020603050405020304" pitchFamily="18" charset="0"/>
              </a:rPr>
              <a:t> Ecology</a:t>
            </a:r>
            <a:r>
              <a:rPr lang="it-IT" sz="1000" kern="0" dirty="0">
                <a:effectLst/>
                <a:ea typeface="Times New Roman" panose="02020603050405020304" pitchFamily="18" charset="0"/>
                <a:cs typeface="Times New Roman" panose="02020603050405020304" pitchFamily="18" charset="0"/>
              </a:rPr>
              <a:t> 30 (2016): 991–1007.</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a:effectLst/>
                <a:ea typeface="Times New Roman" panose="02020603050405020304" pitchFamily="18" charset="0"/>
                <a:cs typeface="Times New Roman" panose="02020603050405020304" pitchFamily="18" charset="0"/>
              </a:rPr>
              <a:t>Toffou Roberto e Cesare Bellone. </a:t>
            </a:r>
            <a:r>
              <a:rPr lang="it-IT" sz="1000" kern="0" dirty="0">
                <a:effectLst/>
                <a:ea typeface="Times New Roman" panose="02020603050405020304" pitchFamily="18" charset="0"/>
                <a:cs typeface="Times New Roman" panose="02020603050405020304" pitchFamily="18" charset="0"/>
              </a:rPr>
              <a:t>«Osservazioni sulla migrazione autunnale dei rapaci diurni sulle Alpi Marittime», 1996.</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i="1" kern="0" dirty="0">
                <a:effectLst/>
                <a:ea typeface="Times New Roman" panose="02020603050405020304" pitchFamily="18" charset="0"/>
                <a:cs typeface="Times New Roman" panose="02020603050405020304" pitchFamily="18" charset="0"/>
              </a:rPr>
              <a:t>Valle Stura, guida a una valle di confine: un affascinante mondo tra due mondi</a:t>
            </a:r>
            <a:r>
              <a:rPr lang="it-IT" sz="1000" kern="0" dirty="0">
                <a:effectLst/>
                <a:ea typeface="Times New Roman" panose="02020603050405020304" pitchFamily="18" charset="0"/>
                <a:cs typeface="Times New Roman" panose="02020603050405020304" pitchFamily="18" charset="0"/>
              </a:rPr>
              <a:t>. + eventi, s.d.</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err="1">
                <a:effectLst/>
                <a:ea typeface="Times New Roman" panose="02020603050405020304" pitchFamily="18" charset="0"/>
                <a:cs typeface="Times New Roman" panose="02020603050405020304" pitchFamily="18" charset="0"/>
              </a:rPr>
              <a:t>Vegvari</a:t>
            </a:r>
            <a:r>
              <a:rPr lang="it-IT" sz="1000" b="1" kern="0" dirty="0">
                <a:effectLst/>
                <a:ea typeface="Times New Roman" panose="02020603050405020304" pitchFamily="18" charset="0"/>
                <a:cs typeface="Times New Roman" panose="02020603050405020304" pitchFamily="18" charset="0"/>
              </a:rPr>
              <a:t>, Zsolt, Veronika </a:t>
            </a:r>
            <a:r>
              <a:rPr lang="it-IT" sz="1000" b="1" kern="0" dirty="0" err="1">
                <a:effectLst/>
                <a:ea typeface="Times New Roman" panose="02020603050405020304" pitchFamily="18" charset="0"/>
                <a:cs typeface="Times New Roman" panose="02020603050405020304" pitchFamily="18" charset="0"/>
              </a:rPr>
              <a:t>Bokony</a:t>
            </a:r>
            <a:r>
              <a:rPr lang="it-IT" sz="1000" b="1" kern="0" dirty="0">
                <a:effectLst/>
                <a:ea typeface="Times New Roman" panose="02020603050405020304" pitchFamily="18" charset="0"/>
                <a:cs typeface="Times New Roman" panose="02020603050405020304" pitchFamily="18" charset="0"/>
              </a:rPr>
              <a:t>, Zoltan </a:t>
            </a:r>
            <a:r>
              <a:rPr lang="it-IT" sz="1000" b="1" kern="0" dirty="0" err="1">
                <a:effectLst/>
                <a:ea typeface="Times New Roman" panose="02020603050405020304" pitchFamily="18" charset="0"/>
                <a:cs typeface="Times New Roman" panose="02020603050405020304" pitchFamily="18" charset="0"/>
              </a:rPr>
              <a:t>Barta</a:t>
            </a:r>
            <a:r>
              <a:rPr lang="it-IT" sz="1000" b="1" kern="0" dirty="0">
                <a:effectLst/>
                <a:ea typeface="Times New Roman" panose="02020603050405020304" pitchFamily="18" charset="0"/>
                <a:cs typeface="Times New Roman" panose="02020603050405020304" pitchFamily="18" charset="0"/>
              </a:rPr>
              <a:t>, e Gabor Kovacs.</a:t>
            </a:r>
            <a:r>
              <a:rPr lang="it-IT" sz="1000" kern="0" dirty="0">
                <a:effectLst/>
                <a:ea typeface="Times New Roman" panose="02020603050405020304" pitchFamily="18" charset="0"/>
                <a:cs typeface="Times New Roman" panose="02020603050405020304" pitchFamily="18" charset="0"/>
              </a:rPr>
              <a:t> «Life history predicts advancement of avian spring migration in response to climate change». </a:t>
            </a:r>
            <a:r>
              <a:rPr lang="it-IT" sz="1000" i="1" kern="0" dirty="0">
                <a:effectLst/>
                <a:ea typeface="Times New Roman" panose="02020603050405020304" pitchFamily="18" charset="0"/>
                <a:cs typeface="Times New Roman" panose="02020603050405020304" pitchFamily="18" charset="0"/>
              </a:rPr>
              <a:t>Global Change Biology</a:t>
            </a:r>
            <a:r>
              <a:rPr lang="it-IT" sz="1000" kern="0" dirty="0">
                <a:effectLst/>
                <a:ea typeface="Times New Roman" panose="02020603050405020304" pitchFamily="18" charset="0"/>
                <a:cs typeface="Times New Roman" panose="02020603050405020304" pitchFamily="18" charset="0"/>
              </a:rPr>
              <a:t> 16, fasc. 1 (2010): 1–11.</a:t>
            </a:r>
            <a:endParaRPr lang="it-IT" sz="1000" kern="100" dirty="0">
              <a:effectLst/>
              <a:ea typeface="Aptos" panose="020B0004020202020204" pitchFamily="34" charset="0"/>
              <a:cs typeface="Times New Roman" panose="02020603050405020304" pitchFamily="18" charset="0"/>
            </a:endParaRPr>
          </a:p>
          <a:p>
            <a:pPr algn="just">
              <a:lnSpc>
                <a:spcPct val="150000"/>
              </a:lnSpc>
              <a:spcAft>
                <a:spcPts val="800"/>
              </a:spcAft>
            </a:pPr>
            <a:r>
              <a:rPr lang="it-IT" sz="1000" b="1" kern="0" dirty="0" err="1">
                <a:effectLst/>
                <a:ea typeface="Times New Roman" panose="02020603050405020304" pitchFamily="18" charset="0"/>
                <a:cs typeface="Times New Roman" panose="02020603050405020304" pitchFamily="18" charset="0"/>
              </a:rPr>
              <a:t>Wilcove</a:t>
            </a:r>
            <a:r>
              <a:rPr lang="it-IT" sz="1000" b="1" kern="0" dirty="0">
                <a:effectLst/>
                <a:ea typeface="Times New Roman" panose="02020603050405020304" pitchFamily="18" charset="0"/>
                <a:cs typeface="Times New Roman" panose="02020603050405020304" pitchFamily="18" charset="0"/>
              </a:rPr>
              <a:t>, David S.</a:t>
            </a:r>
            <a:r>
              <a:rPr lang="it-IT" sz="1000" kern="0" dirty="0">
                <a:effectLst/>
                <a:ea typeface="Times New Roman" panose="02020603050405020304" pitchFamily="18" charset="0"/>
                <a:cs typeface="Times New Roman" panose="02020603050405020304" pitchFamily="18" charset="0"/>
              </a:rPr>
              <a:t> «No way home: the </a:t>
            </a:r>
            <a:r>
              <a:rPr lang="it-IT" sz="1000" kern="0" dirty="0" err="1">
                <a:effectLst/>
                <a:ea typeface="Times New Roman" panose="02020603050405020304" pitchFamily="18" charset="0"/>
                <a:cs typeface="Times New Roman" panose="02020603050405020304" pitchFamily="18" charset="0"/>
              </a:rPr>
              <a:t>decline</a:t>
            </a:r>
            <a:r>
              <a:rPr lang="it-IT" sz="1000" kern="0" dirty="0">
                <a:effectLst/>
                <a:ea typeface="Times New Roman" panose="02020603050405020304" pitchFamily="18" charset="0"/>
                <a:cs typeface="Times New Roman" panose="02020603050405020304" pitchFamily="18" charset="0"/>
              </a:rPr>
              <a:t> of the </a:t>
            </a:r>
            <a:r>
              <a:rPr lang="it-IT" sz="1000" kern="0" dirty="0" err="1">
                <a:effectLst/>
                <a:ea typeface="Times New Roman" panose="02020603050405020304" pitchFamily="18" charset="0"/>
                <a:cs typeface="Times New Roman" panose="02020603050405020304" pitchFamily="18" charset="0"/>
              </a:rPr>
              <a:t>world’s</a:t>
            </a:r>
            <a:r>
              <a:rPr lang="it-IT" sz="1000" kern="0" dirty="0">
                <a:effectLst/>
                <a:ea typeface="Times New Roman" panose="02020603050405020304" pitchFamily="18" charset="0"/>
                <a:cs typeface="Times New Roman" panose="02020603050405020304" pitchFamily="18" charset="0"/>
              </a:rPr>
              <a:t> </a:t>
            </a:r>
            <a:r>
              <a:rPr lang="it-IT" sz="1000" kern="0" dirty="0" err="1">
                <a:effectLst/>
                <a:ea typeface="Times New Roman" panose="02020603050405020304" pitchFamily="18" charset="0"/>
                <a:cs typeface="Times New Roman" panose="02020603050405020304" pitchFamily="18" charset="0"/>
              </a:rPr>
              <a:t>great</a:t>
            </a:r>
            <a:r>
              <a:rPr lang="it-IT" sz="1000" kern="0" dirty="0">
                <a:effectLst/>
                <a:ea typeface="Times New Roman" panose="02020603050405020304" pitchFamily="18" charset="0"/>
                <a:cs typeface="Times New Roman" panose="02020603050405020304" pitchFamily="18" charset="0"/>
              </a:rPr>
              <a:t> animal migrations». </a:t>
            </a:r>
            <a:r>
              <a:rPr lang="it-IT" sz="1000" i="1" kern="0" dirty="0">
                <a:effectLst/>
                <a:ea typeface="Times New Roman" panose="02020603050405020304" pitchFamily="18" charset="0"/>
                <a:cs typeface="Times New Roman" panose="02020603050405020304" pitchFamily="18" charset="0"/>
              </a:rPr>
              <a:t>Island Press</a:t>
            </a:r>
            <a:r>
              <a:rPr lang="it-IT" sz="1000" kern="0" dirty="0">
                <a:effectLst/>
                <a:ea typeface="Times New Roman" panose="02020603050405020304" pitchFamily="18" charset="0"/>
                <a:cs typeface="Times New Roman" panose="02020603050405020304" pitchFamily="18" charset="0"/>
              </a:rPr>
              <a:t>, 2010.</a:t>
            </a:r>
            <a:endParaRPr lang="it-IT" sz="1000" kern="100" dirty="0">
              <a:effectLst/>
              <a:ea typeface="Aptos" panose="020B0004020202020204" pitchFamily="34" charset="0"/>
              <a:cs typeface="Times New Roman" panose="02020603050405020304" pitchFamily="18" charset="0"/>
            </a:endParaRPr>
          </a:p>
        </p:txBody>
      </p:sp>
      <p:pic>
        <p:nvPicPr>
          <p:cNvPr id="4" name="Picture 6" descr="Parco naturale delle Alpi Marittime - MontagneInRete - TSM">
            <a:extLst>
              <a:ext uri="{FF2B5EF4-FFF2-40B4-BE49-F238E27FC236}">
                <a16:creationId xmlns:a16="http://schemas.microsoft.com/office/drawing/2014/main" id="{E602A53A-FE65-358D-8A3D-ADA3789D7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descr="Immagine che contiene uccello, uccello acquatico, gabbiano, becco&#10;&#10;Il contenuto generato dall'IA potrebbe non essere corretto.">
            <a:extLst>
              <a:ext uri="{FF2B5EF4-FFF2-40B4-BE49-F238E27FC236}">
                <a16:creationId xmlns:a16="http://schemas.microsoft.com/office/drawing/2014/main" id="{42A1553C-5F9F-A8C6-D191-9D6CD58EC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6" name="Immagine 5" descr="Immagine che contiene Elementi grafici, grafica, Carattere, Policromia&#10;&#10;Il contenuto generato dall'IA potrebbe non essere corretto.">
            <a:extLst>
              <a:ext uri="{FF2B5EF4-FFF2-40B4-BE49-F238E27FC236}">
                <a16:creationId xmlns:a16="http://schemas.microsoft.com/office/drawing/2014/main" id="{37C406DD-CA25-DEE6-62F9-A8CB5D3CC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pic>
        <p:nvPicPr>
          <p:cNvPr id="8" name="Picture 4" descr="logo-unipr-square - Cipack">
            <a:extLst>
              <a:ext uri="{FF2B5EF4-FFF2-40B4-BE49-F238E27FC236}">
                <a16:creationId xmlns:a16="http://schemas.microsoft.com/office/drawing/2014/main" id="{A29AECD6-599E-3879-D4A2-819A8CD45A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816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76F3C-7187-0A14-6CCF-4E53E7647943}"/>
            </a:ext>
          </a:extLst>
        </p:cNvPr>
        <p:cNvGrpSpPr/>
        <p:nvPr/>
      </p:nvGrpSpPr>
      <p:grpSpPr>
        <a:xfrm>
          <a:off x="0" y="0"/>
          <a:ext cx="0" cy="0"/>
          <a:chOff x="0" y="0"/>
          <a:chExt cx="0" cy="0"/>
        </a:xfrm>
      </p:grpSpPr>
      <p:pic>
        <p:nvPicPr>
          <p:cNvPr id="3" name="Immagine 2" descr="Immagine che contiene uccello, rapace, falco, falcone&#10;&#10;Descrizione generata automaticamente">
            <a:extLst>
              <a:ext uri="{FF2B5EF4-FFF2-40B4-BE49-F238E27FC236}">
                <a16:creationId xmlns:a16="http://schemas.microsoft.com/office/drawing/2014/main" id="{821EDA29-504D-E734-EF8A-F912D63B5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63"/>
            <a:ext cx="12202885" cy="6890663"/>
          </a:xfrm>
          <a:prstGeom prst="rect">
            <a:avLst/>
          </a:prstGeom>
        </p:spPr>
      </p:pic>
      <p:sp>
        <p:nvSpPr>
          <p:cNvPr id="10" name="Titolo 9">
            <a:extLst>
              <a:ext uri="{FF2B5EF4-FFF2-40B4-BE49-F238E27FC236}">
                <a16:creationId xmlns:a16="http://schemas.microsoft.com/office/drawing/2014/main" id="{4C76FBD7-19E2-ACA5-340D-5989EFD95241}"/>
              </a:ext>
            </a:extLst>
          </p:cNvPr>
          <p:cNvSpPr>
            <a:spLocks noGrp="1"/>
          </p:cNvSpPr>
          <p:nvPr>
            <p:ph type="title"/>
          </p:nvPr>
        </p:nvSpPr>
        <p:spPr>
          <a:xfrm>
            <a:off x="6691610" y="1611086"/>
            <a:ext cx="5500390" cy="1355741"/>
          </a:xfrm>
        </p:spPr>
        <p:txBody>
          <a:bodyPr/>
          <a:lstStyle/>
          <a:p>
            <a:pPr algn="ctr"/>
            <a:r>
              <a:rPr lang="it-IT" b="1" dirty="0">
                <a:solidFill>
                  <a:srgbClr val="0070C0"/>
                </a:solidFill>
              </a:rPr>
              <a:t>THAKS FOR YOUR ATTENTION</a:t>
            </a:r>
          </a:p>
        </p:txBody>
      </p:sp>
      <p:pic>
        <p:nvPicPr>
          <p:cNvPr id="5" name="Picture 6" descr="Parco naturale delle Alpi Marittime - MontagneInRete - TSM">
            <a:extLst>
              <a:ext uri="{FF2B5EF4-FFF2-40B4-BE49-F238E27FC236}">
                <a16:creationId xmlns:a16="http://schemas.microsoft.com/office/drawing/2014/main" id="{7FCB32AB-B84C-03E3-AD12-21698CE8D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uccello, uccello acquatico, gabbiano, becco&#10;&#10;Il contenuto generato dall'IA potrebbe non essere corretto.">
            <a:extLst>
              <a:ext uri="{FF2B5EF4-FFF2-40B4-BE49-F238E27FC236}">
                <a16:creationId xmlns:a16="http://schemas.microsoft.com/office/drawing/2014/main" id="{B125537E-B1A0-E5B3-30D5-1F312FF3E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926" y="595054"/>
            <a:ext cx="1402143" cy="1983231"/>
          </a:xfrm>
          <a:prstGeom prst="rect">
            <a:avLst/>
          </a:prstGeom>
        </p:spPr>
      </p:pic>
      <p:pic>
        <p:nvPicPr>
          <p:cNvPr id="7" name="Immagine 6" descr="Immagine che contiene Elementi grafici, grafica, Carattere, Policromia&#10;&#10;Il contenuto generato dall'IA potrebbe non essere corretto.">
            <a:extLst>
              <a:ext uri="{FF2B5EF4-FFF2-40B4-BE49-F238E27FC236}">
                <a16:creationId xmlns:a16="http://schemas.microsoft.com/office/drawing/2014/main" id="{D088C51E-EEA8-A9FB-62E6-7B59AA862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052" y="640905"/>
            <a:ext cx="2303258" cy="2004324"/>
          </a:xfrm>
          <a:prstGeom prst="rect">
            <a:avLst/>
          </a:prstGeom>
        </p:spPr>
      </p:pic>
      <p:pic>
        <p:nvPicPr>
          <p:cNvPr id="8" name="Picture 4" descr="logo-unipr-square - Cipack">
            <a:extLst>
              <a:ext uri="{FF2B5EF4-FFF2-40B4-BE49-F238E27FC236}">
                <a16:creationId xmlns:a16="http://schemas.microsoft.com/office/drawing/2014/main" id="{7BEBA80A-C7D3-0319-127C-BC05F52FEB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63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0BE53-4C42-D2CA-7552-64F8263A30F1}"/>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26728C71-728A-BF93-3F0A-D530126554CB}"/>
              </a:ext>
            </a:extLst>
          </p:cNvPr>
          <p:cNvSpPr>
            <a:spLocks noGrp="1"/>
          </p:cNvSpPr>
          <p:nvPr>
            <p:ph type="title"/>
          </p:nvPr>
        </p:nvSpPr>
        <p:spPr>
          <a:xfrm>
            <a:off x="1761899" y="645881"/>
            <a:ext cx="8911687" cy="791033"/>
          </a:xfrm>
        </p:spPr>
        <p:txBody>
          <a:bodyPr/>
          <a:lstStyle/>
          <a:p>
            <a:r>
              <a:rPr lang="it-IT" b="1" dirty="0">
                <a:solidFill>
                  <a:schemeClr val="bg2">
                    <a:lumMod val="50000"/>
                  </a:schemeClr>
                </a:solidFill>
              </a:rPr>
              <a:t>OBJECTIVE</a:t>
            </a:r>
          </a:p>
        </p:txBody>
      </p:sp>
      <p:pic>
        <p:nvPicPr>
          <p:cNvPr id="2" name="Immagine 1">
            <a:extLst>
              <a:ext uri="{FF2B5EF4-FFF2-40B4-BE49-F238E27FC236}">
                <a16:creationId xmlns:a16="http://schemas.microsoft.com/office/drawing/2014/main" id="{E6CCA443-5A6C-EB2C-2B01-9C7C1D5E5A1C}"/>
              </a:ext>
            </a:extLst>
          </p:cNvPr>
          <p:cNvPicPr>
            <a:picLocks noChangeAspect="1"/>
          </p:cNvPicPr>
          <p:nvPr/>
        </p:nvPicPr>
        <p:blipFill>
          <a:blip r:embed="rId2"/>
          <a:stretch>
            <a:fillRect/>
          </a:stretch>
        </p:blipFill>
        <p:spPr>
          <a:xfrm>
            <a:off x="2214719" y="3069577"/>
            <a:ext cx="2762250" cy="2400300"/>
          </a:xfrm>
          <a:prstGeom prst="rect">
            <a:avLst/>
          </a:prstGeom>
        </p:spPr>
      </p:pic>
      <p:pic>
        <p:nvPicPr>
          <p:cNvPr id="3" name="Immagine 2">
            <a:extLst>
              <a:ext uri="{FF2B5EF4-FFF2-40B4-BE49-F238E27FC236}">
                <a16:creationId xmlns:a16="http://schemas.microsoft.com/office/drawing/2014/main" id="{4AF03B91-4988-0C8D-5773-53B4FB318D5C}"/>
              </a:ext>
            </a:extLst>
          </p:cNvPr>
          <p:cNvPicPr>
            <a:picLocks noChangeAspect="1"/>
          </p:cNvPicPr>
          <p:nvPr/>
        </p:nvPicPr>
        <p:blipFill>
          <a:blip r:embed="rId3"/>
          <a:stretch>
            <a:fillRect/>
          </a:stretch>
        </p:blipFill>
        <p:spPr>
          <a:xfrm>
            <a:off x="300037" y="1310173"/>
            <a:ext cx="2639106" cy="3518808"/>
          </a:xfrm>
          <a:prstGeom prst="rect">
            <a:avLst/>
          </a:prstGeom>
        </p:spPr>
      </p:pic>
      <p:sp>
        <p:nvSpPr>
          <p:cNvPr id="4" name="CasellaDiTesto 3">
            <a:extLst>
              <a:ext uri="{FF2B5EF4-FFF2-40B4-BE49-F238E27FC236}">
                <a16:creationId xmlns:a16="http://schemas.microsoft.com/office/drawing/2014/main" id="{AE073E76-9ABF-D274-AE19-D7EF11A4C189}"/>
              </a:ext>
            </a:extLst>
          </p:cNvPr>
          <p:cNvSpPr txBox="1"/>
          <p:nvPr/>
        </p:nvSpPr>
        <p:spPr>
          <a:xfrm>
            <a:off x="5453742" y="521214"/>
            <a:ext cx="599802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Has the migration timing of the Honey Buzzard (</a:t>
            </a:r>
            <a:r>
              <a:rPr kumimoji="0" lang="en-US" sz="1800" b="1" i="1" u="none" strike="noStrike" kern="1200" cap="none" spc="0" normalizeH="0" baseline="0" noProof="0" dirty="0">
                <a:ln>
                  <a:noFill/>
                </a:ln>
                <a:solidFill>
                  <a:prstClr val="black"/>
                </a:solidFill>
                <a:effectLst/>
                <a:uLnTx/>
                <a:uFillTx/>
                <a:latin typeface="Century Gothic" panose="020B0502020202020204"/>
                <a:ea typeface="+mn-ea"/>
                <a:cs typeface="+mn-cs"/>
              </a:rPr>
              <a:t>Pernis apivorus</a:t>
            </a: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 changed in Valle Stura di Demonte?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If so, has it changed due to climate change?</a:t>
            </a:r>
            <a:endParaRPr kumimoji="0" lang="it-IT"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7" name="Immagine 6">
            <a:extLst>
              <a:ext uri="{FF2B5EF4-FFF2-40B4-BE49-F238E27FC236}">
                <a16:creationId xmlns:a16="http://schemas.microsoft.com/office/drawing/2014/main" id="{E87FA8CA-B49C-4967-1986-702ABEBA1EA9}"/>
              </a:ext>
            </a:extLst>
          </p:cNvPr>
          <p:cNvPicPr>
            <a:picLocks noChangeAspect="1"/>
          </p:cNvPicPr>
          <p:nvPr/>
        </p:nvPicPr>
        <p:blipFill>
          <a:blip r:embed="rId4"/>
          <a:stretch>
            <a:fillRect/>
          </a:stretch>
        </p:blipFill>
        <p:spPr>
          <a:xfrm>
            <a:off x="6988629" y="1801900"/>
            <a:ext cx="2988652" cy="2986785"/>
          </a:xfrm>
          <a:prstGeom prst="rect">
            <a:avLst/>
          </a:prstGeom>
          <a:ln>
            <a:noFill/>
          </a:ln>
          <a:effectLst>
            <a:softEdge rad="112500"/>
          </a:effectLst>
        </p:spPr>
      </p:pic>
      <p:pic>
        <p:nvPicPr>
          <p:cNvPr id="8" name="Immagine 7">
            <a:extLst>
              <a:ext uri="{FF2B5EF4-FFF2-40B4-BE49-F238E27FC236}">
                <a16:creationId xmlns:a16="http://schemas.microsoft.com/office/drawing/2014/main" id="{22B7B0B5-D27F-0D70-333F-694A46B94B99}"/>
              </a:ext>
            </a:extLst>
          </p:cNvPr>
          <p:cNvPicPr>
            <a:picLocks noChangeAspect="1"/>
          </p:cNvPicPr>
          <p:nvPr/>
        </p:nvPicPr>
        <p:blipFill>
          <a:blip r:embed="rId5"/>
          <a:stretch>
            <a:fillRect/>
          </a:stretch>
        </p:blipFill>
        <p:spPr>
          <a:xfrm>
            <a:off x="5308025" y="4715649"/>
            <a:ext cx="3814016" cy="1166316"/>
          </a:xfrm>
          <a:prstGeom prst="rect">
            <a:avLst/>
          </a:prstGeom>
        </p:spPr>
      </p:pic>
      <p:pic>
        <p:nvPicPr>
          <p:cNvPr id="9" name="Picture 6" descr="Parco naturale delle Alpi Marittime - MontagneInRete - TSM">
            <a:extLst>
              <a:ext uri="{FF2B5EF4-FFF2-40B4-BE49-F238E27FC236}">
                <a16:creationId xmlns:a16="http://schemas.microsoft.com/office/drawing/2014/main" id="{885B8364-5973-325C-A0FA-8D9CFBDA12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ogo-unipr-square - Cipack">
            <a:extLst>
              <a:ext uri="{FF2B5EF4-FFF2-40B4-BE49-F238E27FC236}">
                <a16:creationId xmlns:a16="http://schemas.microsoft.com/office/drawing/2014/main" id="{28ABAFB6-5427-2094-5AF6-C572B5C2F4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descr="Immagine che contiene uccello, uccello acquatico, gabbiano, becco&#10;&#10;Il contenuto generato dall'IA potrebbe non essere corretto.">
            <a:extLst>
              <a:ext uri="{FF2B5EF4-FFF2-40B4-BE49-F238E27FC236}">
                <a16:creationId xmlns:a16="http://schemas.microsoft.com/office/drawing/2014/main" id="{084A47B1-4EBF-A398-BA82-4DB43D8883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3" name="Immagine 12" descr="Immagine che contiene Elementi grafici, grafica, Carattere, Policromia&#10;&#10;Il contenuto generato dall'IA potrebbe non essere corretto.">
            <a:extLst>
              <a:ext uri="{FF2B5EF4-FFF2-40B4-BE49-F238E27FC236}">
                <a16:creationId xmlns:a16="http://schemas.microsoft.com/office/drawing/2014/main" id="{F8C13889-D881-C501-5E9A-701BB23734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Tree>
    <p:extLst>
      <p:ext uri="{BB962C8B-B14F-4D97-AF65-F5344CB8AC3E}">
        <p14:creationId xmlns:p14="http://schemas.microsoft.com/office/powerpoint/2010/main" val="306641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B09E4-8007-195E-7BC5-A0BF9EB3452D}"/>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97E16910-8157-FF1A-3FC3-FD0B4608ED1C}"/>
              </a:ext>
            </a:extLst>
          </p:cNvPr>
          <p:cNvSpPr>
            <a:spLocks noGrp="1"/>
          </p:cNvSpPr>
          <p:nvPr>
            <p:ph type="title"/>
          </p:nvPr>
        </p:nvSpPr>
        <p:spPr>
          <a:xfrm>
            <a:off x="1761899" y="645881"/>
            <a:ext cx="8911687" cy="791033"/>
          </a:xfrm>
        </p:spPr>
        <p:txBody>
          <a:bodyPr/>
          <a:lstStyle/>
          <a:p>
            <a:r>
              <a:rPr lang="it-IT" b="1" dirty="0">
                <a:solidFill>
                  <a:schemeClr val="bg2">
                    <a:lumMod val="50000"/>
                  </a:schemeClr>
                </a:solidFill>
              </a:rPr>
              <a:t>DATA</a:t>
            </a:r>
          </a:p>
        </p:txBody>
      </p:sp>
      <p:sp>
        <p:nvSpPr>
          <p:cNvPr id="3" name="CasellaDiTesto 2">
            <a:extLst>
              <a:ext uri="{FF2B5EF4-FFF2-40B4-BE49-F238E27FC236}">
                <a16:creationId xmlns:a16="http://schemas.microsoft.com/office/drawing/2014/main" id="{F99211A6-4CE8-2EC1-C37D-F832FA0C4621}"/>
              </a:ext>
            </a:extLst>
          </p:cNvPr>
          <p:cNvSpPr txBox="1"/>
          <p:nvPr/>
        </p:nvSpPr>
        <p:spPr>
          <a:xfrm>
            <a:off x="174172" y="1381612"/>
            <a:ext cx="7522028"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Monitoring data of honey buzzard passages collected during the XXXIV Migrans camp, held from 18th August to 30th September 2024</a:t>
            </a:r>
            <a:endParaRPr kumimoji="0" lang="it-IT"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 name="CasellaDiTesto 3">
            <a:extLst>
              <a:ext uri="{FF2B5EF4-FFF2-40B4-BE49-F238E27FC236}">
                <a16:creationId xmlns:a16="http://schemas.microsoft.com/office/drawing/2014/main" id="{DE8B1427-39F0-671D-16DC-9A52E964E4DF}"/>
              </a:ext>
            </a:extLst>
          </p:cNvPr>
          <p:cNvSpPr txBox="1"/>
          <p:nvPr/>
        </p:nvSpPr>
        <p:spPr>
          <a:xfrm>
            <a:off x="3935186" y="3429000"/>
            <a:ext cx="752202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Historical data from the monitoring of the Migrans project, from 1991 to today</a:t>
            </a:r>
            <a:endParaRPr kumimoji="0" lang="it-IT"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CasellaDiTesto 6">
            <a:extLst>
              <a:ext uri="{FF2B5EF4-FFF2-40B4-BE49-F238E27FC236}">
                <a16:creationId xmlns:a16="http://schemas.microsoft.com/office/drawing/2014/main" id="{4C14558B-5C7A-6239-BCAC-C20BB7F55167}"/>
              </a:ext>
            </a:extLst>
          </p:cNvPr>
          <p:cNvSpPr txBox="1"/>
          <p:nvPr/>
        </p:nvSpPr>
        <p:spPr>
          <a:xfrm>
            <a:off x="685800" y="4713428"/>
            <a:ext cx="752202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Meteorological data collected from weather stations in the vicinity of the observation field</a:t>
            </a:r>
            <a:endParaRPr kumimoji="0" lang="it-IT"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8" name="Immagine 7">
            <a:extLst>
              <a:ext uri="{FF2B5EF4-FFF2-40B4-BE49-F238E27FC236}">
                <a16:creationId xmlns:a16="http://schemas.microsoft.com/office/drawing/2014/main" id="{73F38950-1A94-7A73-10E7-70C24B971611}"/>
              </a:ext>
            </a:extLst>
          </p:cNvPr>
          <p:cNvPicPr>
            <a:picLocks noChangeAspect="1"/>
          </p:cNvPicPr>
          <p:nvPr/>
        </p:nvPicPr>
        <p:blipFill>
          <a:blip r:embed="rId2"/>
          <a:stretch>
            <a:fillRect/>
          </a:stretch>
        </p:blipFill>
        <p:spPr>
          <a:xfrm>
            <a:off x="8207828" y="620869"/>
            <a:ext cx="3481757" cy="2611318"/>
          </a:xfrm>
          <a:prstGeom prst="rect">
            <a:avLst/>
          </a:prstGeom>
        </p:spPr>
      </p:pic>
      <p:pic>
        <p:nvPicPr>
          <p:cNvPr id="2" name="Picture 6" descr="Parco naturale delle Alpi Marittime - MontagneInRete - TSM">
            <a:extLst>
              <a:ext uri="{FF2B5EF4-FFF2-40B4-BE49-F238E27FC236}">
                <a16:creationId xmlns:a16="http://schemas.microsoft.com/office/drawing/2014/main" id="{4ECA773E-5AF2-ABCA-3173-1F7C32185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unipr-square - Cipack">
            <a:extLst>
              <a:ext uri="{FF2B5EF4-FFF2-40B4-BE49-F238E27FC236}">
                <a16:creationId xmlns:a16="http://schemas.microsoft.com/office/drawing/2014/main" id="{7D9CD3E3-162D-D230-7D15-D24BD90C3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descr="Immagine che contiene uccello, uccello acquatico, gabbiano, becco&#10;&#10;Il contenuto generato dall'IA potrebbe non essere corretto.">
            <a:extLst>
              <a:ext uri="{FF2B5EF4-FFF2-40B4-BE49-F238E27FC236}">
                <a16:creationId xmlns:a16="http://schemas.microsoft.com/office/drawing/2014/main" id="{6E997566-D7C4-1BEA-9D37-0FEBA661D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2" name="Immagine 11" descr="Immagine che contiene Elementi grafici, grafica, Carattere, Policromia&#10;&#10;Il contenuto generato dall'IA potrebbe non essere corretto.">
            <a:extLst>
              <a:ext uri="{FF2B5EF4-FFF2-40B4-BE49-F238E27FC236}">
                <a16:creationId xmlns:a16="http://schemas.microsoft.com/office/drawing/2014/main" id="{21C65F1E-79F5-7823-E8C9-39370AE6E4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Tree>
    <p:extLst>
      <p:ext uri="{BB962C8B-B14F-4D97-AF65-F5344CB8AC3E}">
        <p14:creationId xmlns:p14="http://schemas.microsoft.com/office/powerpoint/2010/main" val="204352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CFF89-31B3-121B-3323-B0F60A4C41F7}"/>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A8D29875-4FCC-8B1E-5F27-6F6A80EFDEA6}"/>
              </a:ext>
            </a:extLst>
          </p:cNvPr>
          <p:cNvSpPr>
            <a:spLocks noGrp="1"/>
          </p:cNvSpPr>
          <p:nvPr>
            <p:ph type="title"/>
          </p:nvPr>
        </p:nvSpPr>
        <p:spPr>
          <a:xfrm>
            <a:off x="1761899" y="645881"/>
            <a:ext cx="8911687" cy="791033"/>
          </a:xfrm>
        </p:spPr>
        <p:txBody>
          <a:bodyPr/>
          <a:lstStyle/>
          <a:p>
            <a:r>
              <a:rPr lang="it-IT" b="1" dirty="0">
                <a:solidFill>
                  <a:schemeClr val="bg2">
                    <a:lumMod val="50000"/>
                  </a:schemeClr>
                </a:solidFill>
              </a:rPr>
              <a:t>MATERIALS AND METHODS</a:t>
            </a:r>
          </a:p>
        </p:txBody>
      </p:sp>
      <p:sp>
        <p:nvSpPr>
          <p:cNvPr id="2" name="CasellaDiTesto 1">
            <a:extLst>
              <a:ext uri="{FF2B5EF4-FFF2-40B4-BE49-F238E27FC236}">
                <a16:creationId xmlns:a16="http://schemas.microsoft.com/office/drawing/2014/main" id="{790D40E2-6DBE-990B-CF39-106A68D77BA5}"/>
              </a:ext>
            </a:extLst>
          </p:cNvPr>
          <p:cNvSpPr txBox="1"/>
          <p:nvPr/>
        </p:nvSpPr>
        <p:spPr>
          <a:xfrm>
            <a:off x="8773237" y="1190692"/>
            <a:ext cx="3313728"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FF0000"/>
                </a:solidFill>
                <a:effectLst/>
                <a:uLnTx/>
                <a:uFillTx/>
                <a:latin typeface="Century Gothic" panose="020B0502020202020204"/>
                <a:ea typeface="+mn-ea"/>
                <a:cs typeface="+mn-cs"/>
              </a:rPr>
              <a:t>THE AREA OF STUDY</a:t>
            </a:r>
          </a:p>
        </p:txBody>
      </p:sp>
      <p:pic>
        <p:nvPicPr>
          <p:cNvPr id="4" name="Immagine 3">
            <a:extLst>
              <a:ext uri="{FF2B5EF4-FFF2-40B4-BE49-F238E27FC236}">
                <a16:creationId xmlns:a16="http://schemas.microsoft.com/office/drawing/2014/main" id="{503596E8-2F5E-6409-B3E6-AAD00699848D}"/>
              </a:ext>
            </a:extLst>
          </p:cNvPr>
          <p:cNvPicPr>
            <a:picLocks noChangeAspect="1"/>
          </p:cNvPicPr>
          <p:nvPr/>
        </p:nvPicPr>
        <p:blipFill>
          <a:blip r:embed="rId2"/>
          <a:stretch>
            <a:fillRect/>
          </a:stretch>
        </p:blipFill>
        <p:spPr>
          <a:xfrm>
            <a:off x="2954948" y="3195195"/>
            <a:ext cx="3380538" cy="2937571"/>
          </a:xfrm>
          <a:prstGeom prst="rect">
            <a:avLst/>
          </a:prstGeom>
        </p:spPr>
      </p:pic>
      <p:pic>
        <p:nvPicPr>
          <p:cNvPr id="3" name="Immagine 2">
            <a:extLst>
              <a:ext uri="{FF2B5EF4-FFF2-40B4-BE49-F238E27FC236}">
                <a16:creationId xmlns:a16="http://schemas.microsoft.com/office/drawing/2014/main" id="{BDE9B232-FE7D-BD70-3123-8E75521CD57A}"/>
              </a:ext>
            </a:extLst>
          </p:cNvPr>
          <p:cNvPicPr>
            <a:picLocks noChangeAspect="1"/>
          </p:cNvPicPr>
          <p:nvPr/>
        </p:nvPicPr>
        <p:blipFill>
          <a:blip r:embed="rId3"/>
          <a:stretch>
            <a:fillRect/>
          </a:stretch>
        </p:blipFill>
        <p:spPr>
          <a:xfrm>
            <a:off x="300036" y="1310172"/>
            <a:ext cx="3118727" cy="4158303"/>
          </a:xfrm>
          <a:prstGeom prst="rect">
            <a:avLst/>
          </a:prstGeom>
        </p:spPr>
      </p:pic>
      <p:sp>
        <p:nvSpPr>
          <p:cNvPr id="7" name="CasellaDiTesto 6">
            <a:extLst>
              <a:ext uri="{FF2B5EF4-FFF2-40B4-BE49-F238E27FC236}">
                <a16:creationId xmlns:a16="http://schemas.microsoft.com/office/drawing/2014/main" id="{9B612109-64F6-7F8A-D0FD-72212FC2930B}"/>
              </a:ext>
            </a:extLst>
          </p:cNvPr>
          <p:cNvSpPr txBox="1"/>
          <p:nvPr/>
        </p:nvSpPr>
        <p:spPr>
          <a:xfrm>
            <a:off x="6861933" y="2052155"/>
            <a:ext cx="5029200"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Link between plain and France (60 Km from Borgo San Dalmazzo to Colle della Maddalena)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Suitable for human and animal movements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Thanks to the geological conformation, there is a lot of flora and fauna richness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The migratory passage of diurnal birds of prey and storks is very important</a:t>
            </a: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cxnSp>
        <p:nvCxnSpPr>
          <p:cNvPr id="9" name="Connettore 2 8">
            <a:extLst>
              <a:ext uri="{FF2B5EF4-FFF2-40B4-BE49-F238E27FC236}">
                <a16:creationId xmlns:a16="http://schemas.microsoft.com/office/drawing/2014/main" id="{296B56B1-A0B7-80F5-F5E1-B763E765E248}"/>
              </a:ext>
            </a:extLst>
          </p:cNvPr>
          <p:cNvCxnSpPr>
            <a:cxnSpLocks/>
          </p:cNvCxnSpPr>
          <p:nvPr/>
        </p:nvCxnSpPr>
        <p:spPr>
          <a:xfrm flipH="1">
            <a:off x="3418763" y="5181599"/>
            <a:ext cx="110969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FDAFBC54-5FA5-90F4-9525-9EF2A61E4003}"/>
              </a:ext>
            </a:extLst>
          </p:cNvPr>
          <p:cNvCxnSpPr>
            <a:cxnSpLocks/>
          </p:cNvCxnSpPr>
          <p:nvPr/>
        </p:nvCxnSpPr>
        <p:spPr>
          <a:xfrm flipH="1">
            <a:off x="3190163" y="4844142"/>
            <a:ext cx="110969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6" descr="Parco naturale delle Alpi Marittime - MontagneInRete - TSM">
            <a:extLst>
              <a:ext uri="{FF2B5EF4-FFF2-40B4-BE49-F238E27FC236}">
                <a16:creationId xmlns:a16="http://schemas.microsoft.com/office/drawing/2014/main" id="{3ABD73C9-A4FC-F128-00B3-783190F07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ogo-unipr-square - Cipack">
            <a:extLst>
              <a:ext uri="{FF2B5EF4-FFF2-40B4-BE49-F238E27FC236}">
                <a16:creationId xmlns:a16="http://schemas.microsoft.com/office/drawing/2014/main" id="{9F0DAE0B-E7F3-0993-A75A-871FC17CF7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descr="Immagine che contiene uccello, uccello acquatico, gabbiano, becco&#10;&#10;Il contenuto generato dall'IA potrebbe non essere corretto.">
            <a:extLst>
              <a:ext uri="{FF2B5EF4-FFF2-40B4-BE49-F238E27FC236}">
                <a16:creationId xmlns:a16="http://schemas.microsoft.com/office/drawing/2014/main" id="{D5E6BC50-3866-DE21-A4DF-4F0A86FF0E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4" name="Immagine 13" descr="Immagine che contiene Elementi grafici, grafica, Carattere, Policromia&#10;&#10;Il contenuto generato dall'IA potrebbe non essere corretto.">
            <a:extLst>
              <a:ext uri="{FF2B5EF4-FFF2-40B4-BE49-F238E27FC236}">
                <a16:creationId xmlns:a16="http://schemas.microsoft.com/office/drawing/2014/main" id="{7C972E8A-54ED-B7A9-AA5E-C52099F4C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Tree>
    <p:extLst>
      <p:ext uri="{BB962C8B-B14F-4D97-AF65-F5344CB8AC3E}">
        <p14:creationId xmlns:p14="http://schemas.microsoft.com/office/powerpoint/2010/main" val="408782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67AD6-3083-2A60-58F9-D2509C6644EC}"/>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C5E35CDB-D91C-6C5D-6F39-F72D50601AEA}"/>
              </a:ext>
            </a:extLst>
          </p:cNvPr>
          <p:cNvSpPr>
            <a:spLocks noGrp="1"/>
          </p:cNvSpPr>
          <p:nvPr>
            <p:ph type="title"/>
          </p:nvPr>
        </p:nvSpPr>
        <p:spPr>
          <a:xfrm>
            <a:off x="1761899" y="645881"/>
            <a:ext cx="8911687" cy="791033"/>
          </a:xfrm>
        </p:spPr>
        <p:txBody>
          <a:bodyPr/>
          <a:lstStyle/>
          <a:p>
            <a:r>
              <a:rPr lang="it-IT" b="1" dirty="0">
                <a:solidFill>
                  <a:schemeClr val="bg2">
                    <a:lumMod val="50000"/>
                  </a:schemeClr>
                </a:solidFill>
              </a:rPr>
              <a:t>MATERIALS AND METHODS</a:t>
            </a:r>
          </a:p>
        </p:txBody>
      </p:sp>
      <p:sp>
        <p:nvSpPr>
          <p:cNvPr id="2" name="CasellaDiTesto 1">
            <a:extLst>
              <a:ext uri="{FF2B5EF4-FFF2-40B4-BE49-F238E27FC236}">
                <a16:creationId xmlns:a16="http://schemas.microsoft.com/office/drawing/2014/main" id="{15EFF752-9695-49A4-0669-CA0EED0E295F}"/>
              </a:ext>
            </a:extLst>
          </p:cNvPr>
          <p:cNvSpPr txBox="1"/>
          <p:nvPr/>
        </p:nvSpPr>
        <p:spPr>
          <a:xfrm>
            <a:off x="8773237" y="856397"/>
            <a:ext cx="2739853"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FF0000"/>
                </a:solidFill>
                <a:effectLst/>
                <a:uLnTx/>
                <a:uFillTx/>
                <a:latin typeface="Century Gothic" panose="020B0502020202020204"/>
                <a:ea typeface="+mn-ea"/>
                <a:cs typeface="+mn-cs"/>
              </a:rPr>
              <a:t>THE WATCHSITES</a:t>
            </a:r>
          </a:p>
        </p:txBody>
      </p:sp>
      <p:pic>
        <p:nvPicPr>
          <p:cNvPr id="4" name="Immagine 3">
            <a:extLst>
              <a:ext uri="{FF2B5EF4-FFF2-40B4-BE49-F238E27FC236}">
                <a16:creationId xmlns:a16="http://schemas.microsoft.com/office/drawing/2014/main" id="{72763F8E-D2B5-5AC6-273A-0ACA0AEFC5B3}"/>
              </a:ext>
            </a:extLst>
          </p:cNvPr>
          <p:cNvPicPr>
            <a:picLocks noChangeAspect="1"/>
          </p:cNvPicPr>
          <p:nvPr/>
        </p:nvPicPr>
        <p:blipFill>
          <a:blip r:embed="rId2"/>
          <a:stretch>
            <a:fillRect/>
          </a:stretch>
        </p:blipFill>
        <p:spPr>
          <a:xfrm>
            <a:off x="1256153" y="2338613"/>
            <a:ext cx="3046340" cy="2647166"/>
          </a:xfrm>
          <a:prstGeom prst="rect">
            <a:avLst/>
          </a:prstGeom>
        </p:spPr>
      </p:pic>
      <p:pic>
        <p:nvPicPr>
          <p:cNvPr id="3" name="Immagine 2">
            <a:extLst>
              <a:ext uri="{FF2B5EF4-FFF2-40B4-BE49-F238E27FC236}">
                <a16:creationId xmlns:a16="http://schemas.microsoft.com/office/drawing/2014/main" id="{AA295723-7306-E1F7-20D2-8520ABF8F0F1}"/>
              </a:ext>
            </a:extLst>
          </p:cNvPr>
          <p:cNvPicPr>
            <a:picLocks noChangeAspect="1"/>
          </p:cNvPicPr>
          <p:nvPr/>
        </p:nvPicPr>
        <p:blipFill>
          <a:blip r:embed="rId3"/>
          <a:stretch>
            <a:fillRect/>
          </a:stretch>
        </p:blipFill>
        <p:spPr>
          <a:xfrm>
            <a:off x="300036" y="1084033"/>
            <a:ext cx="1827147" cy="2436196"/>
          </a:xfrm>
          <a:prstGeom prst="rect">
            <a:avLst/>
          </a:prstGeom>
        </p:spPr>
      </p:pic>
      <p:sp>
        <p:nvSpPr>
          <p:cNvPr id="8" name="Ovale 7">
            <a:extLst>
              <a:ext uri="{FF2B5EF4-FFF2-40B4-BE49-F238E27FC236}">
                <a16:creationId xmlns:a16="http://schemas.microsoft.com/office/drawing/2014/main" id="{B6011735-CF4C-05F8-F94B-6051BA71E1F5}"/>
              </a:ext>
            </a:extLst>
          </p:cNvPr>
          <p:cNvSpPr/>
          <p:nvPr/>
        </p:nvSpPr>
        <p:spPr>
          <a:xfrm>
            <a:off x="1694524" y="3748842"/>
            <a:ext cx="721419" cy="36819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cxnSp>
        <p:nvCxnSpPr>
          <p:cNvPr id="11" name="Connettore 2 10">
            <a:extLst>
              <a:ext uri="{FF2B5EF4-FFF2-40B4-BE49-F238E27FC236}">
                <a16:creationId xmlns:a16="http://schemas.microsoft.com/office/drawing/2014/main" id="{9DE0D1D6-B29A-1EE6-9362-6540031D88EC}"/>
              </a:ext>
            </a:extLst>
          </p:cNvPr>
          <p:cNvCxnSpPr>
            <a:stCxn id="8" idx="7"/>
          </p:cNvCxnSpPr>
          <p:nvPr/>
        </p:nvCxnSpPr>
        <p:spPr>
          <a:xfrm flipV="1">
            <a:off x="2310294" y="2680689"/>
            <a:ext cx="2935474" cy="11220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Immagine 12" descr="Immagine che contiene aria aperta, natura, cielo, nuvola&#10;&#10;Descrizione generata automaticamente">
            <a:extLst>
              <a:ext uri="{FF2B5EF4-FFF2-40B4-BE49-F238E27FC236}">
                <a16:creationId xmlns:a16="http://schemas.microsoft.com/office/drawing/2014/main" id="{7ED5BF8C-5E39-DD9E-825A-CF486AB54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755" y="1476461"/>
            <a:ext cx="4135647" cy="2326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asellaDiTesto 13">
            <a:extLst>
              <a:ext uri="{FF2B5EF4-FFF2-40B4-BE49-F238E27FC236}">
                <a16:creationId xmlns:a16="http://schemas.microsoft.com/office/drawing/2014/main" id="{0B66C0B4-BC3A-0CA8-6E02-A024E54CC282}"/>
              </a:ext>
            </a:extLst>
          </p:cNvPr>
          <p:cNvSpPr txBox="1"/>
          <p:nvPr/>
        </p:nvSpPr>
        <p:spPr>
          <a:xfrm>
            <a:off x="4455255" y="3992249"/>
            <a:ext cx="7377715" cy="193899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500" b="0" i="0" u="none" strike="noStrike" kern="1200" cap="none" spc="0" normalizeH="0" baseline="0" noProof="0" dirty="0">
                <a:ln>
                  <a:noFill/>
                </a:ln>
                <a:solidFill>
                  <a:prstClr val="black"/>
                </a:solidFill>
                <a:effectLst/>
                <a:uLnTx/>
                <a:uFillTx/>
                <a:latin typeface="Century Gothic" panose="020B0502020202020204"/>
                <a:ea typeface="+mn-ea"/>
                <a:cs typeface="+mn-cs"/>
              </a:rPr>
              <a:t>Between Valle Stura and Vallone dell’Arma, </a:t>
            </a:r>
            <a:r>
              <a:rPr kumimoji="0" lang="en-US" sz="1500" b="0" i="0" u="none" strike="noStrike" kern="1200" cap="none" spc="0" normalizeH="0" baseline="0" noProof="0" dirty="0">
                <a:ln>
                  <a:noFill/>
                </a:ln>
                <a:solidFill>
                  <a:prstClr val="black"/>
                </a:solidFill>
                <a:effectLst/>
                <a:uLnTx/>
                <a:uFillTx/>
                <a:latin typeface="Century Gothic" panose="020B0502020202020204"/>
                <a:ea typeface="+mn-ea"/>
                <a:cs typeface="+mn-cs"/>
              </a:rPr>
              <a:t>along one of the main migratory routes in Italy</a:t>
            </a:r>
            <a:endParaRPr kumimoji="0" lang="it-IT" sz="15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5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500" b="0" i="0" u="none" strike="noStrike" kern="1200" cap="none" spc="0" normalizeH="0" baseline="0" noProof="0" dirty="0">
                <a:ln>
                  <a:noFill/>
                </a:ln>
                <a:solidFill>
                  <a:prstClr val="black"/>
                </a:solidFill>
                <a:effectLst/>
                <a:uLnTx/>
                <a:uFillTx/>
                <a:latin typeface="Century Gothic" panose="020B0502020202020204"/>
                <a:ea typeface="+mn-ea"/>
                <a:cs typeface="+mn-cs"/>
              </a:rPr>
              <a:t>No plants too tall near the watchsite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5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500" b="0" i="0" u="none" strike="noStrike" kern="1200" cap="none" spc="0" normalizeH="0" baseline="0" noProof="0" dirty="0">
                <a:ln>
                  <a:noFill/>
                </a:ln>
                <a:solidFill>
                  <a:prstClr val="black"/>
                </a:solidFill>
                <a:effectLst/>
                <a:uLnTx/>
                <a:uFillTx/>
                <a:latin typeface="Century Gothic" panose="020B0502020202020204"/>
                <a:ea typeface="+mn-ea"/>
                <a:cs typeface="+mn-cs"/>
              </a:rPr>
              <a:t>There is no disturbance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5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500" b="0" i="0" u="none" strike="noStrike" kern="1200" cap="none" spc="0" normalizeH="0" baseline="0" noProof="0" dirty="0">
                <a:ln>
                  <a:noFill/>
                </a:ln>
                <a:solidFill>
                  <a:prstClr val="black"/>
                </a:solidFill>
                <a:effectLst/>
                <a:uLnTx/>
                <a:uFillTx/>
                <a:latin typeface="Century Gothic" panose="020B0502020202020204"/>
                <a:ea typeface="+mn-ea"/>
                <a:cs typeface="+mn-cs"/>
              </a:rPr>
              <a:t>Optimal field of view</a:t>
            </a:r>
          </a:p>
        </p:txBody>
      </p:sp>
      <p:sp>
        <p:nvSpPr>
          <p:cNvPr id="7" name="CasellaDiTesto 6">
            <a:extLst>
              <a:ext uri="{FF2B5EF4-FFF2-40B4-BE49-F238E27FC236}">
                <a16:creationId xmlns:a16="http://schemas.microsoft.com/office/drawing/2014/main" id="{12A94C33-FCAD-4DC1-F133-686A4CC519E5}"/>
              </a:ext>
            </a:extLst>
          </p:cNvPr>
          <p:cNvSpPr txBox="1"/>
          <p:nvPr/>
        </p:nvSpPr>
        <p:spPr>
          <a:xfrm>
            <a:off x="9631409" y="2496420"/>
            <a:ext cx="2260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entury Gothic" panose="020B0502020202020204"/>
                <a:ea typeface="+mn-ea"/>
                <a:cs typeface="+mn-cs"/>
              </a:rPr>
              <a:t>Madonna del Pino</a:t>
            </a:r>
          </a:p>
        </p:txBody>
      </p:sp>
      <p:pic>
        <p:nvPicPr>
          <p:cNvPr id="9" name="Picture 6" descr="Parco naturale delle Alpi Marittime - MontagneInRete - TSM">
            <a:extLst>
              <a:ext uri="{FF2B5EF4-FFF2-40B4-BE49-F238E27FC236}">
                <a16:creationId xmlns:a16="http://schemas.microsoft.com/office/drawing/2014/main" id="{24063E68-4833-433E-35E1-C8BD6236E2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ogo-unipr-square - Cipack">
            <a:extLst>
              <a:ext uri="{FF2B5EF4-FFF2-40B4-BE49-F238E27FC236}">
                <a16:creationId xmlns:a16="http://schemas.microsoft.com/office/drawing/2014/main" id="{6366182A-C5D3-FE91-D7DC-45D2ED807E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descr="Immagine che contiene uccello, uccello acquatico, gabbiano, becco&#10;&#10;Il contenuto generato dall'IA potrebbe non essere corretto.">
            <a:extLst>
              <a:ext uri="{FF2B5EF4-FFF2-40B4-BE49-F238E27FC236}">
                <a16:creationId xmlns:a16="http://schemas.microsoft.com/office/drawing/2014/main" id="{B04BD6C6-D5A9-DC77-0A7D-A702F4AF8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6" name="Immagine 15" descr="Immagine che contiene Elementi grafici, grafica, Carattere, Policromia&#10;&#10;Il contenuto generato dall'IA potrebbe non essere corretto.">
            <a:extLst>
              <a:ext uri="{FF2B5EF4-FFF2-40B4-BE49-F238E27FC236}">
                <a16:creationId xmlns:a16="http://schemas.microsoft.com/office/drawing/2014/main" id="{14BAF26D-70D3-C247-5757-19FD80EFE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Tree>
    <p:extLst>
      <p:ext uri="{BB962C8B-B14F-4D97-AF65-F5344CB8AC3E}">
        <p14:creationId xmlns:p14="http://schemas.microsoft.com/office/powerpoint/2010/main" val="220362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fade">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fade">
                                      <p:cBhvr>
                                        <p:cTn id="34" dur="500"/>
                                        <p:tgtEl>
                                          <p:spTgt spid="1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xEl>
                                              <p:pRg st="4" end="4"/>
                                            </p:txEl>
                                          </p:spTgt>
                                        </p:tgtEl>
                                        <p:attrNameLst>
                                          <p:attrName>style.visibility</p:attrName>
                                        </p:attrNameLst>
                                      </p:cBhvr>
                                      <p:to>
                                        <p:strVal val="visible"/>
                                      </p:to>
                                    </p:set>
                                    <p:animEffect transition="in" filter="fade">
                                      <p:cBhvr>
                                        <p:cTn id="39" dur="500"/>
                                        <p:tgtEl>
                                          <p:spTgt spid="1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xEl>
                                              <p:pRg st="6" end="6"/>
                                            </p:txEl>
                                          </p:spTgt>
                                        </p:tgtEl>
                                        <p:attrNameLst>
                                          <p:attrName>style.visibility</p:attrName>
                                        </p:attrNameLst>
                                      </p:cBhvr>
                                      <p:to>
                                        <p:strVal val="visible"/>
                                      </p:to>
                                    </p:set>
                                    <p:animEffect transition="in" filter="fade">
                                      <p:cBhvr>
                                        <p:cTn id="44"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C45D9-F130-B070-4928-D2EA747708BB}"/>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15191012-076B-F746-E4FD-B5E7C7478622}"/>
              </a:ext>
            </a:extLst>
          </p:cNvPr>
          <p:cNvSpPr>
            <a:spLocks noGrp="1"/>
          </p:cNvSpPr>
          <p:nvPr>
            <p:ph type="title"/>
          </p:nvPr>
        </p:nvSpPr>
        <p:spPr>
          <a:xfrm>
            <a:off x="1761899" y="645881"/>
            <a:ext cx="8911687" cy="791033"/>
          </a:xfrm>
        </p:spPr>
        <p:txBody>
          <a:bodyPr/>
          <a:lstStyle/>
          <a:p>
            <a:r>
              <a:rPr lang="it-IT" b="1" dirty="0">
                <a:solidFill>
                  <a:schemeClr val="bg2">
                    <a:lumMod val="50000"/>
                  </a:schemeClr>
                </a:solidFill>
              </a:rPr>
              <a:t>MATERIALS AND METHODS</a:t>
            </a:r>
          </a:p>
        </p:txBody>
      </p:sp>
      <p:sp>
        <p:nvSpPr>
          <p:cNvPr id="2" name="CasellaDiTesto 1">
            <a:extLst>
              <a:ext uri="{FF2B5EF4-FFF2-40B4-BE49-F238E27FC236}">
                <a16:creationId xmlns:a16="http://schemas.microsoft.com/office/drawing/2014/main" id="{31BD5794-2FAF-CAF6-7929-2320AAC3038E}"/>
              </a:ext>
            </a:extLst>
          </p:cNvPr>
          <p:cNvSpPr txBox="1"/>
          <p:nvPr/>
        </p:nvSpPr>
        <p:spPr>
          <a:xfrm>
            <a:off x="8609731" y="1190692"/>
            <a:ext cx="3467616"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FF0000"/>
                </a:solidFill>
                <a:effectLst/>
                <a:uLnTx/>
                <a:uFillTx/>
                <a:latin typeface="Century Gothic" panose="020B0502020202020204"/>
                <a:ea typeface="+mn-ea"/>
                <a:cs typeface="+mn-cs"/>
              </a:rPr>
              <a:t>THE SPECIE OF STUDY</a:t>
            </a:r>
          </a:p>
        </p:txBody>
      </p:sp>
      <p:pic>
        <p:nvPicPr>
          <p:cNvPr id="4" name="Immagine 3">
            <a:extLst>
              <a:ext uri="{FF2B5EF4-FFF2-40B4-BE49-F238E27FC236}">
                <a16:creationId xmlns:a16="http://schemas.microsoft.com/office/drawing/2014/main" id="{BEF082C0-A339-296F-9B7B-09F4B2BE150F}"/>
              </a:ext>
            </a:extLst>
          </p:cNvPr>
          <p:cNvPicPr>
            <a:picLocks noChangeAspect="1"/>
          </p:cNvPicPr>
          <p:nvPr/>
        </p:nvPicPr>
        <p:blipFill>
          <a:blip r:embed="rId2"/>
          <a:stretch>
            <a:fillRect/>
          </a:stretch>
        </p:blipFill>
        <p:spPr>
          <a:xfrm>
            <a:off x="8815838" y="1698262"/>
            <a:ext cx="3055401" cy="3950369"/>
          </a:xfrm>
          <a:prstGeom prst="rect">
            <a:avLst/>
          </a:prstGeom>
        </p:spPr>
      </p:pic>
      <p:sp>
        <p:nvSpPr>
          <p:cNvPr id="7" name="CasellaDiTesto 6">
            <a:extLst>
              <a:ext uri="{FF2B5EF4-FFF2-40B4-BE49-F238E27FC236}">
                <a16:creationId xmlns:a16="http://schemas.microsoft.com/office/drawing/2014/main" id="{43E45FCF-6305-140F-08DB-80E62F98AAA9}"/>
              </a:ext>
            </a:extLst>
          </p:cNvPr>
          <p:cNvSpPr txBox="1"/>
          <p:nvPr/>
        </p:nvSpPr>
        <p:spPr>
          <a:xfrm>
            <a:off x="1761899" y="1320538"/>
            <a:ext cx="5915402"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prstClr val="black"/>
                </a:solidFill>
                <a:effectLst/>
                <a:uLnTx/>
                <a:uFillTx/>
                <a:latin typeface="Century Gothic" panose="020B0502020202020204"/>
                <a:ea typeface="+mn-ea"/>
                <a:cs typeface="+mn-cs"/>
              </a:rPr>
              <a:t>The Honey Buzzard (</a:t>
            </a:r>
            <a:r>
              <a:rPr kumimoji="0" lang="it-IT" sz="2600" b="1" i="1" u="none" strike="noStrike" kern="1200" cap="none" spc="0" normalizeH="0" baseline="0" noProof="0" dirty="0">
                <a:ln>
                  <a:noFill/>
                </a:ln>
                <a:solidFill>
                  <a:prstClr val="black"/>
                </a:solidFill>
                <a:effectLst/>
                <a:uLnTx/>
                <a:uFillTx/>
                <a:latin typeface="Century Gothic" panose="020B0502020202020204"/>
                <a:ea typeface="+mn-ea"/>
                <a:cs typeface="+mn-cs"/>
              </a:rPr>
              <a:t>Pernis apivorus</a:t>
            </a:r>
            <a:r>
              <a:rPr kumimoji="0" lang="it-IT" sz="2600" b="1"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sp>
        <p:nvSpPr>
          <p:cNvPr id="8" name="CasellaDiTesto 7">
            <a:extLst>
              <a:ext uri="{FF2B5EF4-FFF2-40B4-BE49-F238E27FC236}">
                <a16:creationId xmlns:a16="http://schemas.microsoft.com/office/drawing/2014/main" id="{05B0612D-537B-8810-B9ED-33CB7C521CB9}"/>
              </a:ext>
            </a:extLst>
          </p:cNvPr>
          <p:cNvSpPr txBox="1"/>
          <p:nvPr/>
        </p:nvSpPr>
        <p:spPr>
          <a:xfrm>
            <a:off x="483664" y="1812981"/>
            <a:ext cx="334418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entury Gothic" panose="020B0502020202020204"/>
                <a:ea typeface="+mn-ea"/>
                <a:cs typeface="+mn-cs"/>
              </a:rPr>
              <a:t>Winter:</a:t>
            </a: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 Sub – Saharan Africa</a:t>
            </a:r>
          </a:p>
        </p:txBody>
      </p:sp>
      <p:cxnSp>
        <p:nvCxnSpPr>
          <p:cNvPr id="11" name="Connettore diritto 10">
            <a:extLst>
              <a:ext uri="{FF2B5EF4-FFF2-40B4-BE49-F238E27FC236}">
                <a16:creationId xmlns:a16="http://schemas.microsoft.com/office/drawing/2014/main" id="{A2460BCF-FD5E-88B7-E1DD-EFAC2DE81365}"/>
              </a:ext>
            </a:extLst>
          </p:cNvPr>
          <p:cNvCxnSpPr>
            <a:cxnSpLocks/>
          </p:cNvCxnSpPr>
          <p:nvPr/>
        </p:nvCxnSpPr>
        <p:spPr>
          <a:xfrm flipH="1">
            <a:off x="1295789" y="2174265"/>
            <a:ext cx="1" cy="354058"/>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9A7FB7B5-1CDE-4A3A-2B56-7B6E3E033474}"/>
              </a:ext>
            </a:extLst>
          </p:cNvPr>
          <p:cNvCxnSpPr/>
          <p:nvPr/>
        </p:nvCxnSpPr>
        <p:spPr>
          <a:xfrm>
            <a:off x="1295789" y="2539209"/>
            <a:ext cx="456815" cy="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A6C68B62-C432-D534-3C50-75D3E566D185}"/>
              </a:ext>
            </a:extLst>
          </p:cNvPr>
          <p:cNvSpPr txBox="1"/>
          <p:nvPr/>
        </p:nvSpPr>
        <p:spPr>
          <a:xfrm>
            <a:off x="1687282" y="2343657"/>
            <a:ext cx="432201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entury Gothic" panose="020B0502020202020204"/>
                <a:ea typeface="+mn-ea"/>
                <a:cs typeface="+mn-cs"/>
              </a:rPr>
              <a:t>Pre-nuptial migration:</a:t>
            </a: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 from early May</a:t>
            </a:r>
          </a:p>
        </p:txBody>
      </p:sp>
      <p:cxnSp>
        <p:nvCxnSpPr>
          <p:cNvPr id="17" name="Connettore diritto 16">
            <a:extLst>
              <a:ext uri="{FF2B5EF4-FFF2-40B4-BE49-F238E27FC236}">
                <a16:creationId xmlns:a16="http://schemas.microsoft.com/office/drawing/2014/main" id="{CFE523FE-5A4D-DBDA-C419-77B78D936A04}"/>
              </a:ext>
            </a:extLst>
          </p:cNvPr>
          <p:cNvCxnSpPr>
            <a:cxnSpLocks/>
          </p:cNvCxnSpPr>
          <p:nvPr/>
        </p:nvCxnSpPr>
        <p:spPr>
          <a:xfrm flipH="1">
            <a:off x="2521753" y="2709859"/>
            <a:ext cx="1" cy="354058"/>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B2F57595-08C7-7996-0BC6-1B3CD97844E5}"/>
              </a:ext>
            </a:extLst>
          </p:cNvPr>
          <p:cNvCxnSpPr/>
          <p:nvPr/>
        </p:nvCxnSpPr>
        <p:spPr>
          <a:xfrm>
            <a:off x="2521753" y="3074803"/>
            <a:ext cx="456815" cy="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225D60B6-FF20-4859-FA77-31B015DDB0B0}"/>
              </a:ext>
            </a:extLst>
          </p:cNvPr>
          <p:cNvSpPr txBox="1"/>
          <p:nvPr/>
        </p:nvSpPr>
        <p:spPr>
          <a:xfrm>
            <a:off x="2913252" y="2886888"/>
            <a:ext cx="490551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entury Gothic" panose="020B0502020202020204"/>
                <a:ea typeface="+mn-ea"/>
                <a:cs typeface="+mn-cs"/>
              </a:rPr>
              <a:t>Breeding season: </a:t>
            </a: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Europe and parts of Asia</a:t>
            </a:r>
          </a:p>
        </p:txBody>
      </p:sp>
      <p:cxnSp>
        <p:nvCxnSpPr>
          <p:cNvPr id="20" name="Connettore diritto 19">
            <a:extLst>
              <a:ext uri="{FF2B5EF4-FFF2-40B4-BE49-F238E27FC236}">
                <a16:creationId xmlns:a16="http://schemas.microsoft.com/office/drawing/2014/main" id="{B83F10DF-CC61-45E5-0F9B-097A527CA5DE}"/>
              </a:ext>
            </a:extLst>
          </p:cNvPr>
          <p:cNvCxnSpPr>
            <a:cxnSpLocks/>
          </p:cNvCxnSpPr>
          <p:nvPr/>
        </p:nvCxnSpPr>
        <p:spPr>
          <a:xfrm flipH="1">
            <a:off x="3730068" y="3236837"/>
            <a:ext cx="1" cy="354058"/>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11484372-CCD6-D710-2EB4-C814B035EBA4}"/>
              </a:ext>
            </a:extLst>
          </p:cNvPr>
          <p:cNvCxnSpPr/>
          <p:nvPr/>
        </p:nvCxnSpPr>
        <p:spPr>
          <a:xfrm>
            <a:off x="3730068" y="3601781"/>
            <a:ext cx="456815" cy="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907957A0-ECFD-FD0A-0D12-1EA564670D0A}"/>
              </a:ext>
            </a:extLst>
          </p:cNvPr>
          <p:cNvSpPr txBox="1"/>
          <p:nvPr/>
        </p:nvSpPr>
        <p:spPr>
          <a:xfrm>
            <a:off x="4118016" y="3413866"/>
            <a:ext cx="430987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entury Gothic" panose="020B0502020202020204"/>
                <a:ea typeface="+mn-ea"/>
                <a:cs typeface="+mn-cs"/>
              </a:rPr>
              <a:t>Post-nuptial migration:</a:t>
            </a: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 from late August to mid September</a:t>
            </a:r>
          </a:p>
        </p:txBody>
      </p:sp>
      <p:sp>
        <p:nvSpPr>
          <p:cNvPr id="23" name="Rettangolo 22">
            <a:extLst>
              <a:ext uri="{FF2B5EF4-FFF2-40B4-BE49-F238E27FC236}">
                <a16:creationId xmlns:a16="http://schemas.microsoft.com/office/drawing/2014/main" id="{68FC3BC8-F464-1402-9B14-FD3FC4025D55}"/>
              </a:ext>
            </a:extLst>
          </p:cNvPr>
          <p:cNvSpPr/>
          <p:nvPr/>
        </p:nvSpPr>
        <p:spPr>
          <a:xfrm>
            <a:off x="298602" y="4713523"/>
            <a:ext cx="1660822" cy="635383"/>
          </a:xfrm>
          <a:prstGeom prst="rect">
            <a:avLst/>
          </a:prstGeom>
          <a:solidFill>
            <a:schemeClr val="bg2">
              <a:lumMod val="90000"/>
            </a:schemeClr>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entury Gothic" panose="020B0502020202020204"/>
                <a:ea typeface="+mn-ea"/>
                <a:cs typeface="+mn-cs"/>
              </a:rPr>
              <a:t>DIET</a:t>
            </a:r>
          </a:p>
        </p:txBody>
      </p:sp>
      <p:cxnSp>
        <p:nvCxnSpPr>
          <p:cNvPr id="25" name="Connettore 2 24">
            <a:extLst>
              <a:ext uri="{FF2B5EF4-FFF2-40B4-BE49-F238E27FC236}">
                <a16:creationId xmlns:a16="http://schemas.microsoft.com/office/drawing/2014/main" id="{9D4A2453-55ED-C0A4-C9B8-6B302DFAFBD2}"/>
              </a:ext>
            </a:extLst>
          </p:cNvPr>
          <p:cNvCxnSpPr>
            <a:cxnSpLocks/>
            <a:stCxn id="23" idx="3"/>
          </p:cNvCxnSpPr>
          <p:nvPr/>
        </p:nvCxnSpPr>
        <p:spPr>
          <a:xfrm flipV="1">
            <a:off x="1959424" y="4651259"/>
            <a:ext cx="790736" cy="379956"/>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AEECC35C-C648-AC8D-58EE-740C8B1C22D8}"/>
              </a:ext>
            </a:extLst>
          </p:cNvPr>
          <p:cNvSpPr txBox="1"/>
          <p:nvPr/>
        </p:nvSpPr>
        <p:spPr>
          <a:xfrm>
            <a:off x="2750160" y="4458803"/>
            <a:ext cx="17363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entury Gothic" panose="020B0502020202020204"/>
                <a:ea typeface="+mn-ea"/>
                <a:cs typeface="+mn-cs"/>
              </a:rPr>
              <a:t>Hymenoptera</a:t>
            </a:r>
          </a:p>
        </p:txBody>
      </p:sp>
      <p:cxnSp>
        <p:nvCxnSpPr>
          <p:cNvPr id="28" name="Connettore 2 27">
            <a:extLst>
              <a:ext uri="{FF2B5EF4-FFF2-40B4-BE49-F238E27FC236}">
                <a16:creationId xmlns:a16="http://schemas.microsoft.com/office/drawing/2014/main" id="{C79E18C9-438A-5147-548D-566CB82B5A02}"/>
              </a:ext>
            </a:extLst>
          </p:cNvPr>
          <p:cNvCxnSpPr>
            <a:cxnSpLocks/>
          </p:cNvCxnSpPr>
          <p:nvPr/>
        </p:nvCxnSpPr>
        <p:spPr>
          <a:xfrm>
            <a:off x="1966369" y="5021055"/>
            <a:ext cx="661722" cy="879002"/>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E878345A-5AB7-4898-6229-356C79E57DF3}"/>
              </a:ext>
            </a:extLst>
          </p:cNvPr>
          <p:cNvSpPr txBox="1"/>
          <p:nvPr/>
        </p:nvSpPr>
        <p:spPr>
          <a:xfrm>
            <a:off x="2754721" y="5696043"/>
            <a:ext cx="10935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entury Gothic" panose="020B0502020202020204"/>
                <a:ea typeface="+mn-ea"/>
                <a:cs typeface="+mn-cs"/>
              </a:rPr>
              <a:t>Rodents</a:t>
            </a:r>
          </a:p>
        </p:txBody>
      </p:sp>
      <p:sp>
        <p:nvSpPr>
          <p:cNvPr id="46" name="CasellaDiTesto 45">
            <a:extLst>
              <a:ext uri="{FF2B5EF4-FFF2-40B4-BE49-F238E27FC236}">
                <a16:creationId xmlns:a16="http://schemas.microsoft.com/office/drawing/2014/main" id="{8C895C91-CB8A-4EDD-8300-3E478C54E51E}"/>
              </a:ext>
            </a:extLst>
          </p:cNvPr>
          <p:cNvSpPr txBox="1"/>
          <p:nvPr/>
        </p:nvSpPr>
        <p:spPr>
          <a:xfrm>
            <a:off x="4855491" y="4535005"/>
            <a:ext cx="18165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entury Gothic" panose="020B0502020202020204"/>
                <a:ea typeface="+mn-ea"/>
                <a:cs typeface="+mn-cs"/>
              </a:rPr>
              <a:t>Hornet (</a:t>
            </a:r>
            <a:r>
              <a:rPr kumimoji="0" lang="it-IT" sz="1200" b="0" i="1" u="none" strike="noStrike" kern="1200" cap="none" spc="0" normalizeH="0" baseline="0" noProof="0" dirty="0">
                <a:ln>
                  <a:noFill/>
                </a:ln>
                <a:solidFill>
                  <a:prstClr val="black"/>
                </a:solidFill>
                <a:effectLst/>
                <a:uLnTx/>
                <a:uFillTx/>
                <a:latin typeface="Century Gothic" panose="020B0502020202020204"/>
                <a:ea typeface="+mn-ea"/>
                <a:cs typeface="+mn-cs"/>
              </a:rPr>
              <a:t>Vespa cabro</a:t>
            </a:r>
            <a:r>
              <a:rPr kumimoji="0" lang="it-IT" sz="12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7" name="CasellaDiTesto 46">
            <a:extLst>
              <a:ext uri="{FF2B5EF4-FFF2-40B4-BE49-F238E27FC236}">
                <a16:creationId xmlns:a16="http://schemas.microsoft.com/office/drawing/2014/main" id="{05156C21-D5C9-61D9-04B3-C4C3042B575E}"/>
              </a:ext>
            </a:extLst>
          </p:cNvPr>
          <p:cNvSpPr txBox="1"/>
          <p:nvPr/>
        </p:nvSpPr>
        <p:spPr>
          <a:xfrm>
            <a:off x="4849501" y="4820383"/>
            <a:ext cx="163859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entury Gothic" panose="020B0502020202020204"/>
                <a:ea typeface="+mn-ea"/>
                <a:cs typeface="+mn-cs"/>
              </a:rPr>
              <a:t>Bumblebee Apinae</a:t>
            </a:r>
          </a:p>
        </p:txBody>
      </p:sp>
      <p:sp>
        <p:nvSpPr>
          <p:cNvPr id="48" name="CasellaDiTesto 47">
            <a:extLst>
              <a:ext uri="{FF2B5EF4-FFF2-40B4-BE49-F238E27FC236}">
                <a16:creationId xmlns:a16="http://schemas.microsoft.com/office/drawing/2014/main" id="{C3268FFF-4C97-56EB-3404-906986DD18D6}"/>
              </a:ext>
            </a:extLst>
          </p:cNvPr>
          <p:cNvSpPr txBox="1"/>
          <p:nvPr/>
        </p:nvSpPr>
        <p:spPr>
          <a:xfrm>
            <a:off x="4849501" y="5107416"/>
            <a:ext cx="268855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entury Gothic" panose="020B0502020202020204"/>
                <a:ea typeface="+mn-ea"/>
                <a:cs typeface="+mn-cs"/>
              </a:rPr>
              <a:t>Common wasp (</a:t>
            </a:r>
            <a:r>
              <a:rPr kumimoji="0" lang="it-IT" sz="1200" b="0" i="1" u="none" strike="noStrike" kern="1200" cap="none" spc="0" normalizeH="0" baseline="0" noProof="0" dirty="0">
                <a:ln>
                  <a:noFill/>
                </a:ln>
                <a:solidFill>
                  <a:prstClr val="black"/>
                </a:solidFill>
                <a:effectLst/>
                <a:uLnTx/>
                <a:uFillTx/>
                <a:latin typeface="Century Gothic" panose="020B0502020202020204"/>
                <a:ea typeface="+mn-ea"/>
                <a:cs typeface="+mn-cs"/>
              </a:rPr>
              <a:t>Vespula vulgaris</a:t>
            </a:r>
            <a:r>
              <a:rPr kumimoji="0" lang="it-IT" sz="12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sp>
        <p:nvSpPr>
          <p:cNvPr id="49" name="CasellaDiTesto 48">
            <a:extLst>
              <a:ext uri="{FF2B5EF4-FFF2-40B4-BE49-F238E27FC236}">
                <a16:creationId xmlns:a16="http://schemas.microsoft.com/office/drawing/2014/main" id="{340053C6-D998-F3E5-E634-2D4465E3AFF5}"/>
              </a:ext>
            </a:extLst>
          </p:cNvPr>
          <p:cNvSpPr txBox="1"/>
          <p:nvPr/>
        </p:nvSpPr>
        <p:spPr>
          <a:xfrm>
            <a:off x="4859036" y="5392026"/>
            <a:ext cx="271741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entury Gothic" panose="020B0502020202020204"/>
                <a:ea typeface="+mn-ea"/>
                <a:cs typeface="+mn-cs"/>
              </a:rPr>
              <a:t>Yellowjacket(</a:t>
            </a:r>
            <a:r>
              <a:rPr kumimoji="0" lang="it-IT" sz="1200" b="0" i="1" u="none" strike="noStrike" kern="1200" cap="none" spc="0" normalizeH="0" baseline="0" noProof="0" dirty="0">
                <a:ln>
                  <a:noFill/>
                </a:ln>
                <a:solidFill>
                  <a:prstClr val="black"/>
                </a:solidFill>
                <a:effectLst/>
                <a:uLnTx/>
                <a:uFillTx/>
                <a:latin typeface="Century Gothic" panose="020B0502020202020204"/>
                <a:ea typeface="+mn-ea"/>
                <a:cs typeface="+mn-cs"/>
              </a:rPr>
              <a:t>Vespula germanica</a:t>
            </a:r>
            <a:r>
              <a:rPr kumimoji="0" lang="it-IT" sz="12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sp>
        <p:nvSpPr>
          <p:cNvPr id="53" name="CasellaDiTesto 52">
            <a:extLst>
              <a:ext uri="{FF2B5EF4-FFF2-40B4-BE49-F238E27FC236}">
                <a16:creationId xmlns:a16="http://schemas.microsoft.com/office/drawing/2014/main" id="{C7705D80-BCAA-C3F7-F0EE-FF923D4330BD}"/>
              </a:ext>
            </a:extLst>
          </p:cNvPr>
          <p:cNvSpPr txBox="1"/>
          <p:nvPr/>
        </p:nvSpPr>
        <p:spPr>
          <a:xfrm>
            <a:off x="4852373" y="5772135"/>
            <a:ext cx="609600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entury Gothic" panose="020B0502020202020204"/>
                <a:ea typeface="+mn-ea"/>
                <a:cs typeface="+mn-cs"/>
              </a:rPr>
              <a:t>Vole Arvicolinae</a:t>
            </a:r>
          </a:p>
        </p:txBody>
      </p:sp>
      <p:cxnSp>
        <p:nvCxnSpPr>
          <p:cNvPr id="60" name="Connettore diritto 59">
            <a:extLst>
              <a:ext uri="{FF2B5EF4-FFF2-40B4-BE49-F238E27FC236}">
                <a16:creationId xmlns:a16="http://schemas.microsoft.com/office/drawing/2014/main" id="{FBF96FF1-E9CE-A83E-1A0F-15C43B8D7510}"/>
              </a:ext>
            </a:extLst>
          </p:cNvPr>
          <p:cNvCxnSpPr>
            <a:cxnSpLocks/>
          </p:cNvCxnSpPr>
          <p:nvPr/>
        </p:nvCxnSpPr>
        <p:spPr>
          <a:xfrm>
            <a:off x="5547984" y="4033429"/>
            <a:ext cx="0" cy="229832"/>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Connettore diritto 61">
            <a:extLst>
              <a:ext uri="{FF2B5EF4-FFF2-40B4-BE49-F238E27FC236}">
                <a16:creationId xmlns:a16="http://schemas.microsoft.com/office/drawing/2014/main" id="{A0E95CF8-FF43-3B56-1B75-32F6FD2EC33E}"/>
              </a:ext>
            </a:extLst>
          </p:cNvPr>
          <p:cNvCxnSpPr>
            <a:cxnSpLocks/>
          </p:cNvCxnSpPr>
          <p:nvPr/>
        </p:nvCxnSpPr>
        <p:spPr>
          <a:xfrm flipH="1">
            <a:off x="914400" y="4263261"/>
            <a:ext cx="4622698"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Connettore 2 64">
            <a:extLst>
              <a:ext uri="{FF2B5EF4-FFF2-40B4-BE49-F238E27FC236}">
                <a16:creationId xmlns:a16="http://schemas.microsoft.com/office/drawing/2014/main" id="{70FCCADA-2A15-4015-5793-8F1D332E43B9}"/>
              </a:ext>
            </a:extLst>
          </p:cNvPr>
          <p:cNvCxnSpPr>
            <a:cxnSpLocks/>
          </p:cNvCxnSpPr>
          <p:nvPr/>
        </p:nvCxnSpPr>
        <p:spPr>
          <a:xfrm flipV="1">
            <a:off x="914400" y="2174265"/>
            <a:ext cx="0" cy="2088996"/>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FD6F348C-226F-87D4-8CC8-FEFB987791EB}"/>
              </a:ext>
            </a:extLst>
          </p:cNvPr>
          <p:cNvPicPr>
            <a:picLocks noChangeAspect="1"/>
          </p:cNvPicPr>
          <p:nvPr/>
        </p:nvPicPr>
        <p:blipFill>
          <a:blip r:embed="rId3"/>
          <a:stretch>
            <a:fillRect/>
          </a:stretch>
        </p:blipFill>
        <p:spPr>
          <a:xfrm>
            <a:off x="2157055" y="1769015"/>
            <a:ext cx="4309873" cy="2710617"/>
          </a:xfrm>
          <a:prstGeom prst="rect">
            <a:avLst/>
          </a:prstGeom>
        </p:spPr>
      </p:pic>
      <p:pic>
        <p:nvPicPr>
          <p:cNvPr id="9" name="Picture 6" descr="Parco naturale delle Alpi Marittime - MontagneInRete - TSM">
            <a:extLst>
              <a:ext uri="{FF2B5EF4-FFF2-40B4-BE49-F238E27FC236}">
                <a16:creationId xmlns:a16="http://schemas.microsoft.com/office/drawing/2014/main" id="{AE00F19A-67D5-0ECA-E1E3-758E8551A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ogo-unipr-square - Cipack">
            <a:extLst>
              <a:ext uri="{FF2B5EF4-FFF2-40B4-BE49-F238E27FC236}">
                <a16:creationId xmlns:a16="http://schemas.microsoft.com/office/drawing/2014/main" id="{CBE19C43-6494-065A-99B9-2A6B562C4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descr="Immagine che contiene uccello, uccello acquatico, gabbiano, becco&#10;&#10;Il contenuto generato dall'IA potrebbe non essere corretto.">
            <a:extLst>
              <a:ext uri="{FF2B5EF4-FFF2-40B4-BE49-F238E27FC236}">
                <a16:creationId xmlns:a16="http://schemas.microsoft.com/office/drawing/2014/main" id="{94C224DC-7B89-BC4E-AD0C-13C19BC7C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4" name="Immagine 13" descr="Immagine che contiene Elementi grafici, grafica, Carattere, Policromia&#10;&#10;Il contenuto generato dall'IA potrebbe non essere corretto.">
            <a:extLst>
              <a:ext uri="{FF2B5EF4-FFF2-40B4-BE49-F238E27FC236}">
                <a16:creationId xmlns:a16="http://schemas.microsoft.com/office/drawing/2014/main" id="{BBA75FB3-ACF9-1B23-A734-8FA9EB0CC9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Tree>
    <p:extLst>
      <p:ext uri="{BB962C8B-B14F-4D97-AF65-F5344CB8AC3E}">
        <p14:creationId xmlns:p14="http://schemas.microsoft.com/office/powerpoint/2010/main" val="219385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500"/>
                                        <p:tgtEl>
                                          <p:spTgt spid="60"/>
                                        </p:tgtEl>
                                      </p:cBhvr>
                                    </p:animEffect>
                                  </p:childTnLst>
                                </p:cTn>
                              </p:par>
                              <p:par>
                                <p:cTn id="53" presetID="10"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par>
                                <p:cTn id="56" presetID="10" presetClass="entr" presetSubtype="0" fill="hold" nodeType="with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500"/>
                                        <p:tgtEl>
                                          <p:spTgt spid="6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500"/>
                                        <p:tgtEl>
                                          <p:spTgt spid="5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500"/>
                                        <p:tgtEl>
                                          <p:spTgt spid="4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500"/>
                                        <p:tgtEl>
                                          <p:spTgt spid="4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fade">
                                      <p:cBhvr>
                                        <p:cTn id="98" dur="500"/>
                                        <p:tgtEl>
                                          <p:spTgt spid="4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6" grpId="0"/>
      <p:bldP spid="19" grpId="0"/>
      <p:bldP spid="22" grpId="0"/>
      <p:bldP spid="23" grpId="0" animBg="1"/>
      <p:bldP spid="26" grpId="0"/>
      <p:bldP spid="30" grpId="0"/>
      <p:bldP spid="46" grpId="0"/>
      <p:bldP spid="47" grpId="0"/>
      <p:bldP spid="48" grpId="0"/>
      <p:bldP spid="49"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C7319-968C-43B0-2A0C-C9AB2016B9C0}"/>
            </a:ext>
          </a:extLst>
        </p:cNvPr>
        <p:cNvGrpSpPr/>
        <p:nvPr/>
      </p:nvGrpSpPr>
      <p:grpSpPr>
        <a:xfrm>
          <a:off x="0" y="0"/>
          <a:ext cx="0" cy="0"/>
          <a:chOff x="0" y="0"/>
          <a:chExt cx="0" cy="0"/>
        </a:xfrm>
      </p:grpSpPr>
      <p:sp>
        <p:nvSpPr>
          <p:cNvPr id="10" name="Titolo 9">
            <a:extLst>
              <a:ext uri="{FF2B5EF4-FFF2-40B4-BE49-F238E27FC236}">
                <a16:creationId xmlns:a16="http://schemas.microsoft.com/office/drawing/2014/main" id="{8C677946-5118-1AB6-1186-F1EF19B3A06A}"/>
              </a:ext>
            </a:extLst>
          </p:cNvPr>
          <p:cNvSpPr>
            <a:spLocks noGrp="1"/>
          </p:cNvSpPr>
          <p:nvPr>
            <p:ph type="title"/>
          </p:nvPr>
        </p:nvSpPr>
        <p:spPr>
          <a:xfrm>
            <a:off x="1761899" y="645881"/>
            <a:ext cx="8911687" cy="791033"/>
          </a:xfrm>
        </p:spPr>
        <p:txBody>
          <a:bodyPr/>
          <a:lstStyle/>
          <a:p>
            <a:r>
              <a:rPr lang="it-IT" b="1" dirty="0">
                <a:solidFill>
                  <a:schemeClr val="bg2">
                    <a:lumMod val="50000"/>
                  </a:schemeClr>
                </a:solidFill>
              </a:rPr>
              <a:t>MATERIALS AND METHODS</a:t>
            </a:r>
          </a:p>
        </p:txBody>
      </p:sp>
      <p:sp>
        <p:nvSpPr>
          <p:cNvPr id="3" name="Rettangolo 2">
            <a:extLst>
              <a:ext uri="{FF2B5EF4-FFF2-40B4-BE49-F238E27FC236}">
                <a16:creationId xmlns:a16="http://schemas.microsoft.com/office/drawing/2014/main" id="{31CEAB9D-24CC-F6EE-C7A3-D01BE0B33DFC}"/>
              </a:ext>
            </a:extLst>
          </p:cNvPr>
          <p:cNvSpPr/>
          <p:nvPr/>
        </p:nvSpPr>
        <p:spPr>
          <a:xfrm>
            <a:off x="460306" y="1280300"/>
            <a:ext cx="2313965" cy="492444"/>
          </a:xfrm>
          <a:prstGeom prst="rect">
            <a:avLst/>
          </a:prstGeom>
          <a:solidFill>
            <a:schemeClr val="accent3">
              <a:lumMod val="20000"/>
              <a:lumOff val="80000"/>
            </a:schemeClr>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entury Gothic" panose="020B0502020202020204"/>
                <a:ea typeface="+mn-ea"/>
                <a:cs typeface="+mn-cs"/>
              </a:rPr>
              <a:t>MONITORING</a:t>
            </a:r>
          </a:p>
        </p:txBody>
      </p:sp>
      <p:cxnSp>
        <p:nvCxnSpPr>
          <p:cNvPr id="7" name="Connettore 2 6">
            <a:extLst>
              <a:ext uri="{FF2B5EF4-FFF2-40B4-BE49-F238E27FC236}">
                <a16:creationId xmlns:a16="http://schemas.microsoft.com/office/drawing/2014/main" id="{9E40B11A-7E33-8FB9-56A8-A110598430BE}"/>
              </a:ext>
            </a:extLst>
          </p:cNvPr>
          <p:cNvCxnSpPr>
            <a:stCxn id="3" idx="3"/>
          </p:cNvCxnSpPr>
          <p:nvPr/>
        </p:nvCxnSpPr>
        <p:spPr>
          <a:xfrm>
            <a:off x="2774271" y="1526522"/>
            <a:ext cx="709158" cy="415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0F55A16B-5D09-4265-55F2-9EEA4DA8869B}"/>
              </a:ext>
            </a:extLst>
          </p:cNvPr>
          <p:cNvSpPr txBox="1"/>
          <p:nvPr/>
        </p:nvSpPr>
        <p:spPr>
          <a:xfrm>
            <a:off x="3483429" y="1341856"/>
            <a:ext cx="34083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Every day from </a:t>
            </a:r>
            <a:r>
              <a:rPr kumimoji="0" lang="it-IT" sz="1800" b="1" i="0" u="none" strike="noStrike" kern="1200" cap="none" spc="0" normalizeH="0" baseline="0" noProof="0" dirty="0">
                <a:ln>
                  <a:noFill/>
                </a:ln>
                <a:solidFill>
                  <a:prstClr val="black"/>
                </a:solidFill>
                <a:effectLst/>
                <a:uLnTx/>
                <a:uFillTx/>
                <a:latin typeface="Century Gothic" panose="020B0502020202020204"/>
                <a:ea typeface="+mn-ea"/>
                <a:cs typeface="+mn-cs"/>
              </a:rPr>
              <a:t>9 am to 5 pm</a:t>
            </a:r>
          </a:p>
        </p:txBody>
      </p:sp>
      <p:cxnSp>
        <p:nvCxnSpPr>
          <p:cNvPr id="13" name="Connettore 2 12">
            <a:extLst>
              <a:ext uri="{FF2B5EF4-FFF2-40B4-BE49-F238E27FC236}">
                <a16:creationId xmlns:a16="http://schemas.microsoft.com/office/drawing/2014/main" id="{F597585B-F57F-BF48-876D-E2786C27821E}"/>
              </a:ext>
            </a:extLst>
          </p:cNvPr>
          <p:cNvCxnSpPr>
            <a:cxnSpLocks/>
          </p:cNvCxnSpPr>
          <p:nvPr/>
        </p:nvCxnSpPr>
        <p:spPr>
          <a:xfrm>
            <a:off x="5267100" y="1689416"/>
            <a:ext cx="0" cy="548827"/>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3A98181A-D884-BBEE-08E5-40B5BF545D7B}"/>
              </a:ext>
            </a:extLst>
          </p:cNvPr>
          <p:cNvSpPr txBox="1"/>
          <p:nvPr/>
        </p:nvSpPr>
        <p:spPr>
          <a:xfrm>
            <a:off x="3427415" y="2276546"/>
            <a:ext cx="367937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rPr>
              <a:t>Visual count</a:t>
            </a: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 in which every year volunteers, ranger park and Carabinieri help in monitoring</a:t>
            </a:r>
          </a:p>
        </p:txBody>
      </p:sp>
      <p:cxnSp>
        <p:nvCxnSpPr>
          <p:cNvPr id="17" name="Connettore 2 16">
            <a:extLst>
              <a:ext uri="{FF2B5EF4-FFF2-40B4-BE49-F238E27FC236}">
                <a16:creationId xmlns:a16="http://schemas.microsoft.com/office/drawing/2014/main" id="{07423675-5D7C-0718-04C8-1E488E76FD45}"/>
              </a:ext>
            </a:extLst>
          </p:cNvPr>
          <p:cNvCxnSpPr>
            <a:cxnSpLocks/>
          </p:cNvCxnSpPr>
          <p:nvPr/>
        </p:nvCxnSpPr>
        <p:spPr>
          <a:xfrm flipH="1">
            <a:off x="5050971" y="3530538"/>
            <a:ext cx="192772" cy="592606"/>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0F5D0D20-90E0-AD77-8752-9DDB586D5FAE}"/>
              </a:ext>
            </a:extLst>
          </p:cNvPr>
          <p:cNvCxnSpPr>
            <a:cxnSpLocks/>
          </p:cNvCxnSpPr>
          <p:nvPr/>
        </p:nvCxnSpPr>
        <p:spPr>
          <a:xfrm flipH="1">
            <a:off x="2623457" y="3504292"/>
            <a:ext cx="2632757" cy="537941"/>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D4092CD2-185E-6E28-18F5-983EAAB1E663}"/>
              </a:ext>
            </a:extLst>
          </p:cNvPr>
          <p:cNvCxnSpPr>
            <a:cxnSpLocks/>
          </p:cNvCxnSpPr>
          <p:nvPr/>
        </p:nvCxnSpPr>
        <p:spPr>
          <a:xfrm>
            <a:off x="5256214" y="3495514"/>
            <a:ext cx="2015443" cy="948508"/>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Immagine 26">
            <a:extLst>
              <a:ext uri="{FF2B5EF4-FFF2-40B4-BE49-F238E27FC236}">
                <a16:creationId xmlns:a16="http://schemas.microsoft.com/office/drawing/2014/main" id="{8EF345A5-B7AA-225B-A972-B777999DB544}"/>
              </a:ext>
            </a:extLst>
          </p:cNvPr>
          <p:cNvPicPr>
            <a:picLocks noChangeAspect="1"/>
          </p:cNvPicPr>
          <p:nvPr/>
        </p:nvPicPr>
        <p:blipFill>
          <a:blip r:embed="rId2"/>
          <a:stretch>
            <a:fillRect/>
          </a:stretch>
        </p:blipFill>
        <p:spPr>
          <a:xfrm>
            <a:off x="460306" y="3425007"/>
            <a:ext cx="2041078" cy="1944681"/>
          </a:xfrm>
          <a:prstGeom prst="rect">
            <a:avLst/>
          </a:prstGeom>
          <a:ln>
            <a:noFill/>
          </a:ln>
          <a:effectLst>
            <a:softEdge rad="112500"/>
          </a:effectLst>
        </p:spPr>
      </p:pic>
      <p:pic>
        <p:nvPicPr>
          <p:cNvPr id="30" name="Immagine 29" descr="Immagine che contiene aria aperta, treppiede, erba, albero&#10;&#10;Descrizione generata automaticamente">
            <a:extLst>
              <a:ext uri="{FF2B5EF4-FFF2-40B4-BE49-F238E27FC236}">
                <a16:creationId xmlns:a16="http://schemas.microsoft.com/office/drawing/2014/main" id="{FFE196A3-A6D8-07BA-9C9E-0947B7D26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289" y="4032976"/>
            <a:ext cx="2775497" cy="2081622"/>
          </a:xfrm>
          <a:prstGeom prst="rect">
            <a:avLst/>
          </a:prstGeom>
          <a:ln>
            <a:noFill/>
          </a:ln>
          <a:effectLst>
            <a:softEdge rad="112500"/>
          </a:effectLst>
        </p:spPr>
      </p:pic>
      <p:pic>
        <p:nvPicPr>
          <p:cNvPr id="34" name="Immagine 33">
            <a:extLst>
              <a:ext uri="{FF2B5EF4-FFF2-40B4-BE49-F238E27FC236}">
                <a16:creationId xmlns:a16="http://schemas.microsoft.com/office/drawing/2014/main" id="{22C94165-522A-0FC7-15FF-4A9A8D3CE335}"/>
              </a:ext>
            </a:extLst>
          </p:cNvPr>
          <p:cNvPicPr>
            <a:picLocks noChangeAspect="1"/>
          </p:cNvPicPr>
          <p:nvPr/>
        </p:nvPicPr>
        <p:blipFill>
          <a:blip r:embed="rId4"/>
          <a:stretch>
            <a:fillRect/>
          </a:stretch>
        </p:blipFill>
        <p:spPr>
          <a:xfrm>
            <a:off x="7399739" y="4208646"/>
            <a:ext cx="2426366" cy="1814430"/>
          </a:xfrm>
          <a:prstGeom prst="rect">
            <a:avLst/>
          </a:prstGeom>
        </p:spPr>
      </p:pic>
      <p:pic>
        <p:nvPicPr>
          <p:cNvPr id="37" name="Immagine 36" descr="Immagine che contiene aria aperta, cielo, nuvola, Migrazione di uccelli&#10;&#10;Descrizione generata automaticamente">
            <a:extLst>
              <a:ext uri="{FF2B5EF4-FFF2-40B4-BE49-F238E27FC236}">
                <a16:creationId xmlns:a16="http://schemas.microsoft.com/office/drawing/2014/main" id="{74960520-1092-FD35-6CD4-A5A239BAA7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445" y="1675938"/>
            <a:ext cx="3415635" cy="2561726"/>
          </a:xfrm>
          <a:prstGeom prst="rect">
            <a:avLst/>
          </a:prstGeom>
          <a:ln>
            <a:noFill/>
          </a:ln>
          <a:effectLst>
            <a:softEdge rad="112500"/>
          </a:effectLst>
        </p:spPr>
      </p:pic>
      <p:sp>
        <p:nvSpPr>
          <p:cNvPr id="41" name="CasellaDiTesto 40">
            <a:extLst>
              <a:ext uri="{FF2B5EF4-FFF2-40B4-BE49-F238E27FC236}">
                <a16:creationId xmlns:a16="http://schemas.microsoft.com/office/drawing/2014/main" id="{479FB2FE-033E-6149-14A9-3B153E40901E}"/>
              </a:ext>
            </a:extLst>
          </p:cNvPr>
          <p:cNvSpPr txBox="1"/>
          <p:nvPr/>
        </p:nvSpPr>
        <p:spPr>
          <a:xfrm>
            <a:off x="7825960" y="1190692"/>
            <a:ext cx="4265911"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FF0000"/>
                </a:solidFill>
                <a:effectLst/>
                <a:uLnTx/>
                <a:uFillTx/>
                <a:latin typeface="Century Gothic" panose="020B0502020202020204"/>
                <a:ea typeface="+mn-ea"/>
                <a:cs typeface="+mn-cs"/>
              </a:rPr>
              <a:t>DATA FROM 1991 TO 2024</a:t>
            </a:r>
          </a:p>
        </p:txBody>
      </p:sp>
      <p:pic>
        <p:nvPicPr>
          <p:cNvPr id="42" name="Immagine 41">
            <a:extLst>
              <a:ext uri="{FF2B5EF4-FFF2-40B4-BE49-F238E27FC236}">
                <a16:creationId xmlns:a16="http://schemas.microsoft.com/office/drawing/2014/main" id="{E7A25A66-1A12-BCE6-0EBB-FB18DF272C76}"/>
              </a:ext>
            </a:extLst>
          </p:cNvPr>
          <p:cNvPicPr>
            <a:picLocks noChangeAspect="1"/>
          </p:cNvPicPr>
          <p:nvPr/>
        </p:nvPicPr>
        <p:blipFill>
          <a:blip r:embed="rId6"/>
          <a:stretch>
            <a:fillRect/>
          </a:stretch>
        </p:blipFill>
        <p:spPr>
          <a:xfrm>
            <a:off x="8906041" y="250353"/>
            <a:ext cx="3075039" cy="940339"/>
          </a:xfrm>
          <a:prstGeom prst="rect">
            <a:avLst/>
          </a:prstGeom>
        </p:spPr>
      </p:pic>
      <p:pic>
        <p:nvPicPr>
          <p:cNvPr id="2" name="Picture 6" descr="Parco naturale delle Alpi Marittime - MontagneInRete - TSM">
            <a:extLst>
              <a:ext uri="{FF2B5EF4-FFF2-40B4-BE49-F238E27FC236}">
                <a16:creationId xmlns:a16="http://schemas.microsoft.com/office/drawing/2014/main" id="{A10FB34F-B871-8587-0DB7-59225C3675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926" y="5993690"/>
            <a:ext cx="1889422" cy="8643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logo-unipr-square - Cipack">
            <a:extLst>
              <a:ext uri="{FF2B5EF4-FFF2-40B4-BE49-F238E27FC236}">
                <a16:creationId xmlns:a16="http://schemas.microsoft.com/office/drawing/2014/main" id="{E504D144-0795-60E4-309E-272633263B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44945" y="5958108"/>
            <a:ext cx="859972" cy="859972"/>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descr="Immagine che contiene uccello, uccello acquatico, gabbiano, becco&#10;&#10;Il contenuto generato dall'IA potrebbe non essere corretto.">
            <a:extLst>
              <a:ext uri="{FF2B5EF4-FFF2-40B4-BE49-F238E27FC236}">
                <a16:creationId xmlns:a16="http://schemas.microsoft.com/office/drawing/2014/main" id="{C277D868-64A7-4220-B403-8599AC9CED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7409" y="5993690"/>
            <a:ext cx="593748" cy="839814"/>
          </a:xfrm>
          <a:prstGeom prst="rect">
            <a:avLst/>
          </a:prstGeom>
        </p:spPr>
      </p:pic>
      <p:pic>
        <p:nvPicPr>
          <p:cNvPr id="11" name="Immagine 10" descr="Immagine che contiene Elementi grafici, grafica, Carattere, Policromia&#10;&#10;Il contenuto generato dall'IA potrebbe non essere corretto.">
            <a:extLst>
              <a:ext uri="{FF2B5EF4-FFF2-40B4-BE49-F238E27FC236}">
                <a16:creationId xmlns:a16="http://schemas.microsoft.com/office/drawing/2014/main" id="{0809D0E7-84E2-F54F-02C6-DD7CDCAF95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2281" y="6018447"/>
            <a:ext cx="975332" cy="848746"/>
          </a:xfrm>
          <a:prstGeom prst="rect">
            <a:avLst/>
          </a:prstGeom>
        </p:spPr>
      </p:pic>
    </p:spTree>
    <p:extLst>
      <p:ext uri="{BB962C8B-B14F-4D97-AF65-F5344CB8AC3E}">
        <p14:creationId xmlns:p14="http://schemas.microsoft.com/office/powerpoint/2010/main" val="341452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6"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Filo">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147</TotalTime>
  <Words>2846</Words>
  <Application>Microsoft Office PowerPoint</Application>
  <PresentationFormat>Widescreen</PresentationFormat>
  <Paragraphs>303</Paragraphs>
  <Slides>32</Slides>
  <Notes>22</Notes>
  <HiddenSlides>0</HiddenSlides>
  <MMClips>0</MMClips>
  <ScaleCrop>false</ScaleCrop>
  <HeadingPairs>
    <vt:vector size="6" baseType="variant">
      <vt:variant>
        <vt:lpstr>Caratteri utilizzati</vt:lpstr>
      </vt:variant>
      <vt:variant>
        <vt:i4>9</vt:i4>
      </vt:variant>
      <vt:variant>
        <vt:lpstr>Tema</vt:lpstr>
      </vt:variant>
      <vt:variant>
        <vt:i4>2</vt:i4>
      </vt:variant>
      <vt:variant>
        <vt:lpstr>Titoli diapositive</vt:lpstr>
      </vt:variant>
      <vt:variant>
        <vt:i4>32</vt:i4>
      </vt:variant>
    </vt:vector>
  </HeadingPairs>
  <TitlesOfParts>
    <vt:vector size="43" baseType="lpstr">
      <vt:lpstr>Aptos</vt:lpstr>
      <vt:lpstr>Aptos Display</vt:lpstr>
      <vt:lpstr>Aptos Narrow</vt:lpstr>
      <vt:lpstr>Arial</vt:lpstr>
      <vt:lpstr>Calibri</vt:lpstr>
      <vt:lpstr>Century Gothic</vt:lpstr>
      <vt:lpstr>Source Sans Pro</vt:lpstr>
      <vt:lpstr>Times New Roman</vt:lpstr>
      <vt:lpstr>Wingdings 3</vt:lpstr>
      <vt:lpstr>Tema di Office</vt:lpstr>
      <vt:lpstr>Filo</vt:lpstr>
      <vt:lpstr>CHANGES IN FALL MIGRATION OF EUROPEAN HONEY BUZZARD (Pernis apivorus) IN VALLE STURA DI DEMONTE</vt:lpstr>
      <vt:lpstr>MIGRATION AND CLIMATIC CHANGES</vt:lpstr>
      <vt:lpstr>THE TIMING OF MIGRATION IN Pernis apivorus</vt:lpstr>
      <vt:lpstr>OBJECTIVE</vt:lpstr>
      <vt:lpstr>DATA</vt:lpstr>
      <vt:lpstr>MATERIALS AND METHODS</vt:lpstr>
      <vt:lpstr>MATERIALS AND METHODS</vt:lpstr>
      <vt:lpstr>MATERIALS AND METHODS</vt:lpstr>
      <vt:lpstr>MATERIALS AND METHODS</vt:lpstr>
      <vt:lpstr>MATERIALS AND METHODS</vt:lpstr>
      <vt:lpstr>MATERIALS AND METHODS</vt:lpstr>
      <vt:lpstr>MATERIALS AND METHODS</vt:lpstr>
      <vt:lpstr>MATERIALS AND METHODS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BIBLIOGRAPHY</vt:lpstr>
      <vt:lpstr>BIBLIOGRAPHY</vt:lpstr>
      <vt:lpstr>BIBLIOGRAPHY</vt:lpstr>
      <vt:lpstr>THAKS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Michela FADDA</dc:creator>
  <cp:lastModifiedBy>Fabiano Sartirana</cp:lastModifiedBy>
  <cp:revision>32</cp:revision>
  <dcterms:created xsi:type="dcterms:W3CDTF">2025-08-27T08:16:09Z</dcterms:created>
  <dcterms:modified xsi:type="dcterms:W3CDTF">2025-08-28T08:39:48Z</dcterms:modified>
</cp:coreProperties>
</file>